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65" r:id="rId2"/>
    <p:sldId id="295" r:id="rId3"/>
    <p:sldId id="258" r:id="rId4"/>
    <p:sldId id="347" r:id="rId5"/>
    <p:sldId id="405" r:id="rId6"/>
    <p:sldId id="416" r:id="rId7"/>
    <p:sldId id="390" r:id="rId8"/>
    <p:sldId id="369" r:id="rId9"/>
    <p:sldId id="370" r:id="rId10"/>
    <p:sldId id="371" r:id="rId11"/>
    <p:sldId id="409" r:id="rId12"/>
    <p:sldId id="401" r:id="rId13"/>
    <p:sldId id="372" r:id="rId14"/>
    <p:sldId id="391" r:id="rId15"/>
    <p:sldId id="373" r:id="rId16"/>
    <p:sldId id="410" r:id="rId17"/>
    <p:sldId id="402" r:id="rId18"/>
    <p:sldId id="374" r:id="rId19"/>
    <p:sldId id="392" r:id="rId20"/>
    <p:sldId id="375" r:id="rId21"/>
    <p:sldId id="376" r:id="rId22"/>
    <p:sldId id="403" r:id="rId23"/>
    <p:sldId id="411" r:id="rId24"/>
    <p:sldId id="412" r:id="rId25"/>
    <p:sldId id="399" r:id="rId26"/>
    <p:sldId id="377" r:id="rId27"/>
    <p:sldId id="394" r:id="rId28"/>
    <p:sldId id="378" r:id="rId29"/>
    <p:sldId id="413" r:id="rId30"/>
    <p:sldId id="379" r:id="rId31"/>
    <p:sldId id="395" r:id="rId32"/>
    <p:sldId id="381" r:id="rId33"/>
    <p:sldId id="383" r:id="rId34"/>
    <p:sldId id="404" r:id="rId35"/>
    <p:sldId id="385" r:id="rId36"/>
    <p:sldId id="408" r:id="rId37"/>
    <p:sldId id="396" r:id="rId38"/>
    <p:sldId id="384" r:id="rId39"/>
    <p:sldId id="386" r:id="rId40"/>
    <p:sldId id="398" r:id="rId41"/>
    <p:sldId id="389" r:id="rId42"/>
    <p:sldId id="261" r:id="rId4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EDFE"/>
    <a:srgbClr val="026482"/>
    <a:srgbClr val="7030A0"/>
    <a:srgbClr val="FF0000"/>
    <a:srgbClr val="0F518E"/>
    <a:srgbClr val="FFC000"/>
    <a:srgbClr val="20BBFF"/>
    <a:srgbClr val="7F7F7F"/>
    <a:srgbClr val="92D050"/>
    <a:srgbClr val="FFFFF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99" autoAdjust="0"/>
    <p:restoredTop sz="95232" autoAdjust="0"/>
  </p:normalViewPr>
  <p:slideViewPr>
    <p:cSldViewPr snapToGrid="0" showGuides="1">
      <p:cViewPr>
        <p:scale>
          <a:sx n="75" d="100"/>
          <a:sy n="75" d="100"/>
        </p:scale>
        <p:origin x="1236" y="4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0D0D0-3290-4D16-BA8A-43215561762C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9A02C-23B9-4569-A4E3-AE45213510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890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409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995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038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6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03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7324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9476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0962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365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8127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766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3507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2251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0623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7366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8837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7796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9068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1317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024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8634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737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7371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7863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1680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991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840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844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926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492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5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Cj8kp11kQUA" TargetMode="External"/><Relationship Id="rId13" Type="http://schemas.openxmlformats.org/officeDocument/2006/relationships/hyperlink" Target="https://namu.wiki/w/%EB%AF%B8%EC%82%AC%EC%9D%BC%20%ED%8F%AC%ED%83%91" TargetMode="External"/><Relationship Id="rId3" Type="http://schemas.openxmlformats.org/officeDocument/2006/relationships/hyperlink" Target="https://www.youtube.com/watch?v=Vx2X-p3uM6A" TargetMode="External"/><Relationship Id="rId7" Type="http://schemas.openxmlformats.org/officeDocument/2006/relationships/hyperlink" Target="https://www.youtube.com/watch?v=8R1XFU8ecEM" TargetMode="External"/><Relationship Id="rId12" Type="http://schemas.openxmlformats.org/officeDocument/2006/relationships/hyperlink" Target="https://news.mt.co.kr/mtview.php?no=2012010917308124842" TargetMode="External"/><Relationship Id="rId2" Type="http://schemas.openxmlformats.org/officeDocument/2006/relationships/notesSlide" Target="../notesSlides/notesSlide31.xml"/><Relationship Id="rId16" Type="http://schemas.openxmlformats.org/officeDocument/2006/relationships/hyperlink" Target="https://developer.nvidia.com/ko-kr/blog/%ED%8C%A8%EC%8A%A4-%ED%8A%B8%EB%A0%88%EC%9D%B4%EC%8B%B1%EC%9D%B4%EB%9E%80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mg9yU5W5kxc" TargetMode="External"/><Relationship Id="rId11" Type="http://schemas.openxmlformats.org/officeDocument/2006/relationships/hyperlink" Target="https://dpg.danawa.com/bbs/view?boardSeq=244&amp;listSeq=4044271&amp;past=Y" TargetMode="External"/><Relationship Id="rId5" Type="http://schemas.openxmlformats.org/officeDocument/2006/relationships/hyperlink" Target="https://www.youtube.com/watch?v=7zZXX_nQCTw" TargetMode="External"/><Relationship Id="rId15" Type="http://schemas.openxmlformats.org/officeDocument/2006/relationships/hyperlink" Target="https://www.ncloud24.com/goods/marketplace/ha_double-take.php" TargetMode="External"/><Relationship Id="rId10" Type="http://schemas.openxmlformats.org/officeDocument/2006/relationships/hyperlink" Target="https://www.youtube.com/watch?v=XIuvo6OOzJg" TargetMode="External"/><Relationship Id="rId4" Type="http://schemas.openxmlformats.org/officeDocument/2006/relationships/hyperlink" Target="https://donghwa-kim.github.io/SelectiveSearch.html" TargetMode="External"/><Relationship Id="rId9" Type="http://schemas.openxmlformats.org/officeDocument/2006/relationships/hyperlink" Target="https://www.youtube.com/watch?v=lol70WbRs2c&amp;t=347s" TargetMode="External"/><Relationship Id="rId14" Type="http://schemas.openxmlformats.org/officeDocument/2006/relationships/hyperlink" Target="https://namu.wiki/w/%EB%B2%99%EC%BB%A4(%EC%8A%A4%ED%83%80%ED%81%AC%EB%9E%98%ED%94%84%ED%8A%B8%20%EC%8B%9C%EB%A6%AC%EC%A6%88)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161897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175226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279922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42A468-AB4A-DCC9-A717-6A19C37A2527}"/>
              </a:ext>
            </a:extLst>
          </p:cNvPr>
          <p:cNvSpPr txBox="1"/>
          <p:nvPr/>
        </p:nvSpPr>
        <p:spPr>
          <a:xfrm>
            <a:off x="3863206" y="5766975"/>
            <a:ext cx="48588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kern="1800" spc="110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REVENGER</a:t>
            </a:r>
            <a:endParaRPr lang="ko-KR" altLang="en-US" sz="5400" b="1" kern="1800" spc="1100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910535"/>
              </p:ext>
            </p:extLst>
          </p:nvPr>
        </p:nvGraphicFramePr>
        <p:xfrm>
          <a:off x="388138" y="5225729"/>
          <a:ext cx="10821579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조준점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67313" y="872049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바운딩 박스에서 피격 여부를 판정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18A9D28-AB9C-C016-E094-8ABAE7137BC7}"/>
              </a:ext>
            </a:extLst>
          </p:cNvPr>
          <p:cNvGrpSpPr/>
          <p:nvPr/>
        </p:nvGrpSpPr>
        <p:grpSpPr>
          <a:xfrm>
            <a:off x="388137" y="1290918"/>
            <a:ext cx="6767502" cy="3714728"/>
            <a:chOff x="388138" y="866667"/>
            <a:chExt cx="6767502" cy="371472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E998E3FC-302A-6D6F-5030-C2469D2A8F29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0FE2FADF-4E7E-9B28-D865-90E5AB9F5F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A8984D37-80E3-8E26-AD08-FED4274239A2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6BC4756-F788-1D63-30EF-CCA3F9867629}"/>
                  </a:ext>
                </a:extLst>
              </p:cNvPr>
              <p:cNvSpPr/>
              <p:nvPr/>
            </p:nvSpPr>
            <p:spPr>
              <a:xfrm>
                <a:off x="1933619" y="2412225"/>
                <a:ext cx="3425794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84E4EB2-0B30-EA5A-7019-AD9FD03AC040}"/>
                  </a:ext>
                </a:extLst>
              </p:cNvPr>
              <p:cNvSpPr/>
              <p:nvPr/>
            </p:nvSpPr>
            <p:spPr>
              <a:xfrm>
                <a:off x="5359413" y="2412225"/>
                <a:ext cx="1018528" cy="1285923"/>
              </a:xfrm>
              <a:prstGeom prst="rect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F1F2537E-49EA-6295-A979-F98F3EA7B699}"/>
                  </a:ext>
                </a:extLst>
              </p:cNvPr>
              <p:cNvSpPr/>
              <p:nvPr/>
            </p:nvSpPr>
            <p:spPr>
              <a:xfrm>
                <a:off x="693420" y="2143076"/>
                <a:ext cx="1240198" cy="1285924"/>
              </a:xfrm>
              <a:prstGeom prst="rect">
                <a:avLst/>
              </a:prstGeom>
              <a:noFill/>
              <a:ln w="38100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92105F2-431B-3E3D-A0CA-24DF0259C452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119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882017"/>
              </p:ext>
            </p:extLst>
          </p:nvPr>
        </p:nvGraphicFramePr>
        <p:xfrm>
          <a:off x="388138" y="1335027"/>
          <a:ext cx="11514965" cy="536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7619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209892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2003085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12436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화면 테두리로 빨간 이펙트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사이렌 같은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출력과 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프로펠러에서 이동경로를 그리면서 연기 출력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터지는 연출과 함께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푸쉬쉬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소리 출력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조종하던 헬기는 조종 불가로 변경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카메라는 공중에서 정지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카메라가 공중에서 멈춰 있을 때 헬기는 원래 이동방향대로 추락하며 땅에 닿을 시 폭발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회색화면과 함께 사망 다이얼 출력 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56848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조준점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화면 테두리로 균열 효과 출력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  <a:b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화면 테두리로 깨진 유리 효과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&amp;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더 퍼진 균열 효과 출력 및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조준점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30617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헬기의 이동경로를 그리는 연기 꼬리에서 출력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회전 민감도 증가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꼬리부분 파괴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 부위 두 동강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및 폭발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과 카메라 공중에서 정지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또한 카메라가 공중에서 멈춰 있을 때 헬기는 계속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y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축을 기준으로 회전하며 추락</a:t>
                      </a:r>
                      <a:endParaRPr lang="en-US" altLang="ko-KR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땅에 닿을 시 폭발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14261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헬기 몸체 곳곳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몸체 내에서 랜덤 위치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에서 연기 발생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데미지 계산식 중 모든 부위가 받는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20%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데미지 추가</a:t>
                      </a:r>
                      <a:endParaRPr lang="en-US" altLang="ko-KR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몸체가 두 동강나며 폭발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55736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67313" y="872049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부위 별 효과 연출은 다음과 같다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992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7A2600-0BF3-B090-3308-71A0EDBE1FE7}"/>
              </a:ext>
            </a:extLst>
          </p:cNvPr>
          <p:cNvSpPr txBox="1"/>
          <p:nvPr/>
        </p:nvSpPr>
        <p:spPr>
          <a:xfrm>
            <a:off x="388138" y="853956"/>
            <a:ext cx="11552532" cy="1438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기체는 부위 별 내구도가 존재한다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2Km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프로펠러의 내구도가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(20 * 5)) / 100 = 20,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프로펠러의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50 – 20 = 30.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나머지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이지만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 내구도만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" name="표 3">
            <a:extLst>
              <a:ext uri="{FF2B5EF4-FFF2-40B4-BE49-F238E27FC236}">
                <a16:creationId xmlns:a16="http://schemas.microsoft.com/office/drawing/2014/main" id="{55CD5042-A4A7-B0EF-35B0-1A0341295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120028"/>
              </p:ext>
            </p:extLst>
          </p:nvPr>
        </p:nvGraphicFramePr>
        <p:xfrm>
          <a:off x="559421" y="2662143"/>
          <a:ext cx="11073157" cy="22558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566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107492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 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Apache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별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4221683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탄창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대상과의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(100M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거리는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2km))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 대상의 방어력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440009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20B9923-2AC4-5A58-57AF-8196B00F4F90}"/>
              </a:ext>
            </a:extLst>
          </p:cNvPr>
          <p:cNvSpPr txBox="1"/>
          <p:nvPr/>
        </p:nvSpPr>
        <p:spPr>
          <a:xfrm>
            <a:off x="388138" y="484624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5F22C5-2565-92ED-DDA6-081BF7333058}"/>
              </a:ext>
            </a:extLst>
          </p:cNvPr>
          <p:cNvSpPr txBox="1"/>
          <p:nvPr/>
        </p:nvSpPr>
        <p:spPr>
          <a:xfrm>
            <a:off x="556591" y="5419145"/>
            <a:ext cx="1155253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미사일은 미사일 키 누르고 마우스 클릭 시 발사되며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사출될 때 미사일의 꼬리 부분에서 연기가 출력되며 전진한다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미사일은 지정된 방향으로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5km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날아가고 부딪힌 대상이 없으면 공중에서 폭발한다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폭발 시 폭발 범위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(1km^3 pi)</a:t>
            </a:r>
          </a:p>
        </p:txBody>
      </p:sp>
    </p:spTree>
    <p:extLst>
      <p:ext uri="{BB962C8B-B14F-4D97-AF65-F5344CB8AC3E}">
        <p14:creationId xmlns:p14="http://schemas.microsoft.com/office/powerpoint/2010/main" val="345429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2.5.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DC6B99-7076-4E9A-B075-DC99556992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6D55CE48-08EF-84C9-EFFA-4F1FA58700CF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598EC7-3FF2-297A-A0B1-BCFF6F13CB77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586B8E4F-1A60-F2FC-A25B-6D360A1882C2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9F6E403D-4C2B-A620-28CB-1069C77175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4" name="사각형: 둥근 모서리 13">
                  <a:extLst>
                    <a:ext uri="{FF2B5EF4-FFF2-40B4-BE49-F238E27FC236}">
                      <a16:creationId xmlns:a16="http://schemas.microsoft.com/office/drawing/2014/main" id="{4CE04ADC-1ED1-277E-44D2-95D1ED6A36EF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DD572C70-8542-CF1D-14E0-8B30EA2D7E78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A623D534-8B1D-E788-8068-8B37DCA577A5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7B79E9C1-99A5-87FC-C72D-5482961F51AE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7C651B81-7DC3-0717-20CF-FA0C7394FD5F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A872AB30-591A-1CC3-21B9-90B5B609917D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12418B01-A59F-3A8A-E67D-54E750D510E9}"/>
                  </a:ext>
                </a:extLst>
              </p:cNvPr>
              <p:cNvSpPr/>
              <p:nvPr/>
            </p:nvSpPr>
            <p:spPr>
              <a:xfrm>
                <a:off x="1848883" y="3070463"/>
                <a:ext cx="305462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23701C-3BF1-42B7-E6B0-5DCF96C070F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90ACD85-6DFD-01A1-437C-02E23791776D}"/>
              </a:ext>
            </a:extLst>
          </p:cNvPr>
          <p:cNvSpPr txBox="1"/>
          <p:nvPr/>
        </p:nvSpPr>
        <p:spPr>
          <a:xfrm>
            <a:off x="1111436" y="4888919"/>
            <a:ext cx="4478843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 상승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A/D: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918D7D-D06F-516A-BDFF-DF16172F29B7}"/>
              </a:ext>
            </a:extLst>
          </p:cNvPr>
          <p:cNvSpPr txBox="1"/>
          <p:nvPr/>
        </p:nvSpPr>
        <p:spPr>
          <a:xfrm>
            <a:off x="5590279" y="5027418"/>
            <a:ext cx="4677406" cy="646331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헬기의 특수 능력 사용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 회전 및 클릭 시 사격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77B72CFE-B003-F023-298A-440FFB80E76C}"/>
              </a:ext>
            </a:extLst>
          </p:cNvPr>
          <p:cNvSpPr/>
          <p:nvPr/>
        </p:nvSpPr>
        <p:spPr>
          <a:xfrm>
            <a:off x="2391081" y="3883178"/>
            <a:ext cx="2713655" cy="4447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67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26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상태 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FD4FBD2E-1706-FA37-42FE-DC8FEEBBB2E6}"/>
              </a:ext>
            </a:extLst>
          </p:cNvPr>
          <p:cNvGrpSpPr/>
          <p:nvPr/>
        </p:nvGrpSpPr>
        <p:grpSpPr>
          <a:xfrm>
            <a:off x="5489793" y="924294"/>
            <a:ext cx="6247862" cy="2313861"/>
            <a:chOff x="388138" y="879608"/>
            <a:chExt cx="6247862" cy="2313861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7976C7B-731D-FD90-8C5F-68B83B6E9D0D}"/>
                </a:ext>
              </a:extLst>
            </p:cNvPr>
            <p:cNvSpPr/>
            <p:nvPr/>
          </p:nvSpPr>
          <p:spPr>
            <a:xfrm>
              <a:off x="388138" y="88390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100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66928D67-0C74-9884-BDA1-08F7FA36EEAB}"/>
                </a:ext>
              </a:extLst>
            </p:cNvPr>
            <p:cNvCxnSpPr>
              <a:cxnSpLocks/>
              <a:stCxn id="6" idx="6"/>
              <a:endCxn id="97" idx="2"/>
            </p:cNvCxnSpPr>
            <p:nvPr/>
          </p:nvCxnSpPr>
          <p:spPr>
            <a:xfrm flipV="1">
              <a:off x="1468138" y="1419608"/>
              <a:ext cx="1086632" cy="4301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4BD18DDD-43A8-C185-C67C-F35261CB65F9}"/>
                </a:ext>
              </a:extLst>
            </p:cNvPr>
            <p:cNvCxnSpPr>
              <a:cxnSpLocks/>
              <a:stCxn id="6" idx="5"/>
              <a:endCxn id="57" idx="2"/>
            </p:cNvCxnSpPr>
            <p:nvPr/>
          </p:nvCxnSpPr>
          <p:spPr>
            <a:xfrm>
              <a:off x="1309976" y="1805747"/>
              <a:ext cx="1244794" cy="847722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4B8A33CF-835A-1CBD-FEC4-115A4EB4CFD7}"/>
                </a:ext>
              </a:extLst>
            </p:cNvPr>
            <p:cNvCxnSpPr>
              <a:cxnSpLocks/>
              <a:stCxn id="57" idx="6"/>
              <a:endCxn id="63" idx="2"/>
            </p:cNvCxnSpPr>
            <p:nvPr/>
          </p:nvCxnSpPr>
          <p:spPr>
            <a:xfrm>
              <a:off x="3634770" y="2653469"/>
              <a:ext cx="1921230" cy="0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7A149C4-FE3A-E0A1-DEF1-52D72CC3BC38}"/>
                </a:ext>
              </a:extLst>
            </p:cNvPr>
            <p:cNvSpPr/>
            <p:nvPr/>
          </p:nvSpPr>
          <p:spPr>
            <a:xfrm>
              <a:off x="255477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843C37EF-46E8-90EB-1F93-00A7165D79C4}"/>
                </a:ext>
              </a:extLst>
            </p:cNvPr>
            <p:cNvSpPr/>
            <p:nvPr/>
          </p:nvSpPr>
          <p:spPr>
            <a:xfrm>
              <a:off x="555600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D64856F7-8B06-FF40-18C0-526B06D2BD23}"/>
                </a:ext>
              </a:extLst>
            </p:cNvPr>
            <p:cNvSpPr/>
            <p:nvPr/>
          </p:nvSpPr>
          <p:spPr>
            <a:xfrm>
              <a:off x="2554770" y="879608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</a:t>
              </a: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F0A0F963-4C25-BD86-8BD5-79A029F486C0}"/>
                </a:ext>
              </a:extLst>
            </p:cNvPr>
            <p:cNvSpPr txBox="1"/>
            <p:nvPr/>
          </p:nvSpPr>
          <p:spPr>
            <a:xfrm rot="2070742">
              <a:off x="1282700" y="1887198"/>
              <a:ext cx="139985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= 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4D37D38-0921-51EA-897F-7787CE9024D2}"/>
                </a:ext>
              </a:extLst>
            </p:cNvPr>
            <p:cNvSpPr txBox="1"/>
            <p:nvPr/>
          </p:nvSpPr>
          <p:spPr>
            <a:xfrm>
              <a:off x="1468138" y="1097340"/>
              <a:ext cx="10866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cxnSp>
          <p:nvCxnSpPr>
            <p:cNvPr id="124" name="연결선: 꺾임 123">
              <a:extLst>
                <a:ext uri="{FF2B5EF4-FFF2-40B4-BE49-F238E27FC236}">
                  <a16:creationId xmlns:a16="http://schemas.microsoft.com/office/drawing/2014/main" id="{38A9F992-3061-8A43-1E4A-3281937EECF6}"/>
                </a:ext>
              </a:extLst>
            </p:cNvPr>
            <p:cNvCxnSpPr>
              <a:stCxn id="63" idx="4"/>
              <a:endCxn id="6" idx="4"/>
            </p:cNvCxnSpPr>
            <p:nvPr/>
          </p:nvCxnSpPr>
          <p:spPr>
            <a:xfrm rot="5400000" flipH="1">
              <a:off x="2897289" y="-5242"/>
              <a:ext cx="1229560" cy="5167862"/>
            </a:xfrm>
            <a:prstGeom prst="bentConnector3">
              <a:avLst>
                <a:gd name="adj1" fmla="val -6197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15023E78-12D2-627C-42C7-16FC8A151EED}"/>
              </a:ext>
            </a:extLst>
          </p:cNvPr>
          <p:cNvSpPr txBox="1"/>
          <p:nvPr/>
        </p:nvSpPr>
        <p:spPr>
          <a:xfrm>
            <a:off x="388138" y="4781018"/>
            <a:ext cx="11359929" cy="783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군인 플레이어는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시작되고 피격 시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일정 시간 지나고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상태로 부활한다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FD9BEA3-5E9F-8FF0-C701-4C904CD28965}"/>
              </a:ext>
            </a:extLst>
          </p:cNvPr>
          <p:cNvSpPr/>
          <p:nvPr/>
        </p:nvSpPr>
        <p:spPr>
          <a:xfrm>
            <a:off x="443933" y="901311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정지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539225F-DD20-554A-667F-698263EAFB07}"/>
              </a:ext>
            </a:extLst>
          </p:cNvPr>
          <p:cNvSpPr/>
          <p:nvPr/>
        </p:nvSpPr>
        <p:spPr>
          <a:xfrm>
            <a:off x="2749640" y="901311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뛰기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E5E64DE-70E6-B98E-8CFE-AB6371F85D9C}"/>
              </a:ext>
            </a:extLst>
          </p:cNvPr>
          <p:cNvSpPr/>
          <p:nvPr/>
        </p:nvSpPr>
        <p:spPr>
          <a:xfrm>
            <a:off x="4151293" y="2314807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걷기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7F88645-CCD0-67D8-0AA5-B55FA1B981DC}"/>
              </a:ext>
            </a:extLst>
          </p:cNvPr>
          <p:cNvSpPr/>
          <p:nvPr/>
        </p:nvSpPr>
        <p:spPr>
          <a:xfrm>
            <a:off x="3071293" y="3463194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사격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2DE1910-AD4A-776E-52DD-28DC4B0A1575}"/>
              </a:ext>
            </a:extLst>
          </p:cNvPr>
          <p:cNvCxnSpPr>
            <a:stCxn id="3" idx="6"/>
            <a:endCxn id="4" idx="2"/>
          </p:cNvCxnSpPr>
          <p:nvPr/>
        </p:nvCxnSpPr>
        <p:spPr>
          <a:xfrm>
            <a:off x="1523933" y="1441311"/>
            <a:ext cx="1225707" cy="0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ACB9D5B-4A5D-C872-6457-CC143F41B53A}"/>
              </a:ext>
            </a:extLst>
          </p:cNvPr>
          <p:cNvCxnSpPr>
            <a:cxnSpLocks/>
            <a:stCxn id="3" idx="6"/>
            <a:endCxn id="7" idx="2"/>
          </p:cNvCxnSpPr>
          <p:nvPr/>
        </p:nvCxnSpPr>
        <p:spPr>
          <a:xfrm>
            <a:off x="1523933" y="1441311"/>
            <a:ext cx="2627360" cy="1413496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02867F0-4F73-790D-5E23-A4BE07CC6FE9}"/>
              </a:ext>
            </a:extLst>
          </p:cNvPr>
          <p:cNvCxnSpPr>
            <a:cxnSpLocks/>
            <a:stCxn id="3" idx="6"/>
            <a:endCxn id="8" idx="1"/>
          </p:cNvCxnSpPr>
          <p:nvPr/>
        </p:nvCxnSpPr>
        <p:spPr>
          <a:xfrm>
            <a:off x="1523933" y="1441311"/>
            <a:ext cx="1705522" cy="2180045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7162D3C-3969-E5FC-0914-09E1B2A10CA6}"/>
              </a:ext>
            </a:extLst>
          </p:cNvPr>
          <p:cNvCxnSpPr>
            <a:cxnSpLocks/>
            <a:stCxn id="4" idx="5"/>
            <a:endCxn id="7" idx="1"/>
          </p:cNvCxnSpPr>
          <p:nvPr/>
        </p:nvCxnSpPr>
        <p:spPr>
          <a:xfrm>
            <a:off x="3671478" y="1823149"/>
            <a:ext cx="637977" cy="649820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F61B8AF-FEB9-6397-6A76-3D1B3C67C762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>
          <a:xfrm flipV="1">
            <a:off x="3993131" y="3236645"/>
            <a:ext cx="316324" cy="384711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811E4E38-9F6E-1036-9C75-36F05B8D191D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3289640" y="1981311"/>
            <a:ext cx="321653" cy="1481883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38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BB4C9DC-6A29-E520-E25B-4D7BBCDC11E6}"/>
              </a:ext>
            </a:extLst>
          </p:cNvPr>
          <p:cNvGrpSpPr/>
          <p:nvPr/>
        </p:nvGrpSpPr>
        <p:grpSpPr>
          <a:xfrm>
            <a:off x="9080195" y="630784"/>
            <a:ext cx="917974" cy="2400766"/>
            <a:chOff x="388138" y="3067492"/>
            <a:chExt cx="1397994" cy="3641344"/>
          </a:xfrm>
        </p:grpSpPr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F48596C1-ABA4-4708-9FE5-806DE6C29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E7E448A7-A207-CBF8-E94C-95D53DC2D4BB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7203C293-F028-A1B8-D813-5E57A4559DF0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2A82649A-49CD-3C28-BD4E-598F52EA99A2}"/>
              </a:ext>
            </a:extLst>
          </p:cNvPr>
          <p:cNvSpPr txBox="1"/>
          <p:nvPr/>
        </p:nvSpPr>
        <p:spPr>
          <a:xfrm>
            <a:off x="388138" y="828000"/>
            <a:ext cx="11436549" cy="15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기체와 다르게 부위 별 피격은 없다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피격 시 화면에 붉은 잔상으로 표시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사망할 경우 쓰러지고 시체가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남게되며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시체는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시 사라진다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FDC307A5-C140-FD21-5410-0C7A45F3C4EC}"/>
              </a:ext>
            </a:extLst>
          </p:cNvPr>
          <p:cNvCxnSpPr>
            <a:cxnSpLocks/>
            <a:stCxn id="83" idx="3"/>
            <a:endCxn id="130" idx="1"/>
          </p:cNvCxnSpPr>
          <p:nvPr/>
        </p:nvCxnSpPr>
        <p:spPr>
          <a:xfrm flipV="1">
            <a:off x="9998169" y="1572558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8CA5C6C1-6FBE-8CFB-F0B7-D7DFC61AB914}"/>
              </a:ext>
            </a:extLst>
          </p:cNvPr>
          <p:cNvSpPr txBox="1"/>
          <p:nvPr/>
        </p:nvSpPr>
        <p:spPr>
          <a:xfrm>
            <a:off x="10402431" y="996214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4BCC95-7B27-9D22-5E82-5757AC52EA27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3.2.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70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BF8561E-361B-4D65-1E03-A3855AA6B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372263"/>
              </p:ext>
            </p:extLst>
          </p:nvPr>
        </p:nvGraphicFramePr>
        <p:xfrm>
          <a:off x="388138" y="3139197"/>
          <a:ext cx="11241610" cy="3048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6689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294921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플레이어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sz="1800" kern="1200" spc="-15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10, 1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초에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1316591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 간의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250M))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238013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300M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5385976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사용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탄창 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8146677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78276FCF-312E-C54A-58C5-0EDCD1DD4376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ACB91C-3E89-45BF-E25E-16D51932421C}"/>
              </a:ext>
            </a:extLst>
          </p:cNvPr>
          <p:cNvSpPr txBox="1"/>
          <p:nvPr/>
        </p:nvSpPr>
        <p:spPr>
          <a:xfrm>
            <a:off x="388138" y="853956"/>
            <a:ext cx="11552532" cy="2285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기본 공격 데미지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체력과 특수 능력이 명시되어 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적에게 들킬 경우 적이 쫓아온다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적의 공격 범위 내에 있다면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적은 플레이어를 향해 사격하며 추격한다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적을 모두 처치하지 않아도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되며 바이러스 상자를 찾아 처리하고 입구로 다시 나오면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게임에서 승리한다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250m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(10 * (25 * 5)) / 80 = 16,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75 – 16 = 59.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59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282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72DCB9A-2775-0586-4B1D-133EBCB734EC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B85192-073E-7F3F-688B-E09F4A89E8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4443AB80-A6F0-2B5D-24DB-26D14629B815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8B264D0-9DAF-20AF-E4D9-377165E7F7A1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53CC0457-8911-0852-3480-CA0920B60E9F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AF14522E-04FC-DF05-23DA-34572A070F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EDFED3C6-13C6-9697-39CD-FFF41D17D82C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7568E991-E881-E628-9136-603B9CD1A0F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8090E9D6-24B7-EEC8-2F1B-33FD02457549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" name="사각형: 둥근 모서리 17">
                  <a:extLst>
                    <a:ext uri="{FF2B5EF4-FFF2-40B4-BE49-F238E27FC236}">
                      <a16:creationId xmlns:a16="http://schemas.microsoft.com/office/drawing/2014/main" id="{21D537E0-C4DD-BE6E-A990-6BE9CEA6D672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BEBFE208-3DEA-C320-F0CC-665B4894C158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366763C2-8978-6D31-2745-86DA8FFBA859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AF139289-E922-F3FB-2336-BD3BBCA21CA7}"/>
                  </a:ext>
                </a:extLst>
              </p:cNvPr>
              <p:cNvSpPr/>
              <p:nvPr/>
            </p:nvSpPr>
            <p:spPr>
              <a:xfrm>
                <a:off x="1822993" y="3060033"/>
                <a:ext cx="305462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FB4E6A52-94ED-3AD4-B747-7950ADEFB7AC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21CAC79-8FE6-71CE-89C3-A369E5B86AD5}"/>
              </a:ext>
            </a:extLst>
          </p:cNvPr>
          <p:cNvSpPr txBox="1"/>
          <p:nvPr/>
        </p:nvSpPr>
        <p:spPr>
          <a:xfrm>
            <a:off x="1111436" y="4888919"/>
            <a:ext cx="4478843" cy="646331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W/S/A/D 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우 이동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A2EEFB-AD64-8140-09C7-A4129C7D4EA6}"/>
              </a:ext>
            </a:extLst>
          </p:cNvPr>
          <p:cNvSpPr txBox="1"/>
          <p:nvPr/>
        </p:nvSpPr>
        <p:spPr>
          <a:xfrm>
            <a:off x="5590279" y="4888919"/>
            <a:ext cx="4677406" cy="646331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Space: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 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CB23AC28-736A-6203-A130-928A34359E70}"/>
              </a:ext>
            </a:extLst>
          </p:cNvPr>
          <p:cNvSpPr/>
          <p:nvPr/>
        </p:nvSpPr>
        <p:spPr>
          <a:xfrm>
            <a:off x="2372511" y="3883178"/>
            <a:ext cx="2732225" cy="4447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897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325326" y="3255707"/>
            <a:ext cx="3541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24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36357"/>
            <a:ext cx="9156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8F2ED90C-96FE-8E28-46A3-278B9D5B75B0}"/>
              </a:ext>
            </a:extLst>
          </p:cNvPr>
          <p:cNvCxnSpPr>
            <a:cxnSpLocks/>
          </p:cNvCxnSpPr>
          <p:nvPr/>
        </p:nvCxnSpPr>
        <p:spPr>
          <a:xfrm flipH="1">
            <a:off x="365282" y="1604449"/>
            <a:ext cx="1152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34443A69-CCFC-0CDC-D61F-170E767EA389}"/>
              </a:ext>
            </a:extLst>
          </p:cNvPr>
          <p:cNvSpPr txBox="1"/>
          <p:nvPr/>
        </p:nvSpPr>
        <p:spPr>
          <a:xfrm>
            <a:off x="386428" y="1648936"/>
            <a:ext cx="221693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전체 플로우차트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07AB0AF-7F12-0247-1963-19E5FCD7086B}"/>
              </a:ext>
            </a:extLst>
          </p:cNvPr>
          <p:cNvSpPr txBox="1"/>
          <p:nvPr/>
        </p:nvSpPr>
        <p:spPr>
          <a:xfrm>
            <a:off x="386428" y="1180566"/>
            <a:ext cx="150169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0" name="슬라이드 번호 개체 틀 1">
            <a:extLst>
              <a:ext uri="{FF2B5EF4-FFF2-40B4-BE49-F238E27FC236}">
                <a16:creationId xmlns:a16="http://schemas.microsoft.com/office/drawing/2014/main" id="{D2874C36-DC8A-1B89-2E4D-B7C29B17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31EE61-AE6B-1810-910D-26EBFD93FC1A}"/>
              </a:ext>
            </a:extLst>
          </p:cNvPr>
          <p:cNvSpPr txBox="1"/>
          <p:nvPr/>
        </p:nvSpPr>
        <p:spPr>
          <a:xfrm>
            <a:off x="2837490" y="1649526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898C9A-E544-473B-40C1-0D2569BA4040}"/>
              </a:ext>
            </a:extLst>
          </p:cNvPr>
          <p:cNvSpPr txBox="1"/>
          <p:nvPr/>
        </p:nvSpPr>
        <p:spPr>
          <a:xfrm>
            <a:off x="2837489" y="1181156"/>
            <a:ext cx="261746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A75EDA-7720-D9EC-AF4F-BE6DFFBEB6CA}"/>
              </a:ext>
            </a:extLst>
          </p:cNvPr>
          <p:cNvSpPr txBox="1"/>
          <p:nvPr/>
        </p:nvSpPr>
        <p:spPr>
          <a:xfrm>
            <a:off x="6119825" y="1645015"/>
            <a:ext cx="3258509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4FB9E9-A232-8206-8661-F45B0BA153BA}"/>
              </a:ext>
            </a:extLst>
          </p:cNvPr>
          <p:cNvSpPr txBox="1"/>
          <p:nvPr/>
        </p:nvSpPr>
        <p:spPr>
          <a:xfrm>
            <a:off x="6119824" y="1176645"/>
            <a:ext cx="298073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7C7333-22F1-7850-AE2B-8AA7E7D2C808}"/>
              </a:ext>
            </a:extLst>
          </p:cNvPr>
          <p:cNvSpPr txBox="1"/>
          <p:nvPr/>
        </p:nvSpPr>
        <p:spPr>
          <a:xfrm>
            <a:off x="9402160" y="1645015"/>
            <a:ext cx="2964011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2AD955-C7A8-1F74-8296-E4B5A391B8AA}"/>
              </a:ext>
            </a:extLst>
          </p:cNvPr>
          <p:cNvSpPr txBox="1"/>
          <p:nvPr/>
        </p:nvSpPr>
        <p:spPr>
          <a:xfrm>
            <a:off x="9402159" y="1176645"/>
            <a:ext cx="285058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C54426FA-E63E-AAD5-2837-A3CB29E704A4}"/>
              </a:ext>
            </a:extLst>
          </p:cNvPr>
          <p:cNvCxnSpPr>
            <a:cxnSpLocks/>
          </p:cNvCxnSpPr>
          <p:nvPr/>
        </p:nvCxnSpPr>
        <p:spPr>
          <a:xfrm flipH="1">
            <a:off x="389107" y="4331031"/>
            <a:ext cx="11380297" cy="849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55B60769-652E-1FB8-9A33-A069EC4F2710}"/>
              </a:ext>
            </a:extLst>
          </p:cNvPr>
          <p:cNvSpPr txBox="1"/>
          <p:nvPr/>
        </p:nvSpPr>
        <p:spPr>
          <a:xfrm>
            <a:off x="422596" y="4349933"/>
            <a:ext cx="325851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지형 컨셉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9C98725-C219-58DF-A8D4-AA57E5AFE169}"/>
              </a:ext>
            </a:extLst>
          </p:cNvPr>
          <p:cNvSpPr txBox="1"/>
          <p:nvPr/>
        </p:nvSpPr>
        <p:spPr>
          <a:xfrm>
            <a:off x="422595" y="388156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054A463-3C4E-C208-C345-37CA6DF00E7D}"/>
              </a:ext>
            </a:extLst>
          </p:cNvPr>
          <p:cNvSpPr txBox="1"/>
          <p:nvPr/>
        </p:nvSpPr>
        <p:spPr>
          <a:xfrm>
            <a:off x="2837489" y="3881563"/>
            <a:ext cx="27369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92285D2-0BF1-1261-6C00-AB6F31BC6605}"/>
              </a:ext>
            </a:extLst>
          </p:cNvPr>
          <p:cNvSpPr txBox="1"/>
          <p:nvPr/>
        </p:nvSpPr>
        <p:spPr>
          <a:xfrm>
            <a:off x="6119824" y="3690966"/>
            <a:ext cx="2403412" cy="55816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4820E114-387D-87D9-22D0-D202A7129CB8}"/>
              </a:ext>
            </a:extLst>
          </p:cNvPr>
          <p:cNvSpPr txBox="1"/>
          <p:nvPr/>
        </p:nvSpPr>
        <p:spPr>
          <a:xfrm>
            <a:off x="2826008" y="4349933"/>
            <a:ext cx="3258510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F960-0E78-40D2-81F0-C04B6CFD284C}"/>
              </a:ext>
            </a:extLst>
          </p:cNvPr>
          <p:cNvSpPr txBox="1"/>
          <p:nvPr/>
        </p:nvSpPr>
        <p:spPr>
          <a:xfrm>
            <a:off x="9402159" y="3688218"/>
            <a:ext cx="1085103" cy="5581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</a:p>
        </p:txBody>
      </p: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7A15E9-A52A-C2D4-F9F6-29FF2C17DF70}"/>
              </a:ext>
            </a:extLst>
          </p:cNvPr>
          <p:cNvSpPr txBox="1"/>
          <p:nvPr/>
        </p:nvSpPr>
        <p:spPr>
          <a:xfrm>
            <a:off x="388138" y="4453147"/>
            <a:ext cx="11552532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잠복 상태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보이지 않는 곳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땅에 착륙하여 정지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프로펠러가 움직여 플레이어에게 접근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기본공격인 총알 발사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공격에 적중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적의 내구도가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3FBF8C1-A72A-FC5D-03FE-567DE58DFC2D}"/>
              </a:ext>
            </a:extLst>
          </p:cNvPr>
          <p:cNvCxnSpPr>
            <a:cxnSpLocks/>
            <a:stCxn id="39" idx="6"/>
            <a:endCxn id="40" idx="2"/>
          </p:cNvCxnSpPr>
          <p:nvPr/>
        </p:nvCxnSpPr>
        <p:spPr>
          <a:xfrm>
            <a:off x="1468138" y="1540940"/>
            <a:ext cx="2109052" cy="1876"/>
          </a:xfrm>
          <a:prstGeom prst="straightConnector1">
            <a:avLst/>
          </a:prstGeom>
          <a:ln w="28575">
            <a:solidFill>
              <a:srgbClr val="92D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9A25834-8134-0770-8237-7DB895527276}"/>
              </a:ext>
            </a:extLst>
          </p:cNvPr>
          <p:cNvSpPr txBox="1"/>
          <p:nvPr/>
        </p:nvSpPr>
        <p:spPr>
          <a:xfrm>
            <a:off x="1494903" y="1227747"/>
            <a:ext cx="19777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근처 도달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D0011CF-016C-C0B4-52DC-302F59898B55}"/>
              </a:ext>
            </a:extLst>
          </p:cNvPr>
          <p:cNvGrpSpPr/>
          <p:nvPr/>
        </p:nvGrpSpPr>
        <p:grpSpPr>
          <a:xfrm rot="2158392">
            <a:off x="4030200" y="1974899"/>
            <a:ext cx="2306838" cy="1285961"/>
            <a:chOff x="4269218" y="1494069"/>
            <a:chExt cx="2306838" cy="1285961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C610051-DAC8-7E79-A93B-B037DC815EAF}"/>
                </a:ext>
              </a:extLst>
            </p:cNvPr>
            <p:cNvSpPr txBox="1"/>
            <p:nvPr/>
          </p:nvSpPr>
          <p:spPr>
            <a:xfrm rot="688048">
              <a:off x="4269218" y="1791001"/>
              <a:ext cx="230683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74" name="직선 화살표 연결선 73">
              <a:extLst>
                <a:ext uri="{FF2B5EF4-FFF2-40B4-BE49-F238E27FC236}">
                  <a16:creationId xmlns:a16="http://schemas.microsoft.com/office/drawing/2014/main" id="{7B570716-9C41-6ABE-FDFA-6B11609636DF}"/>
                </a:ext>
              </a:extLst>
            </p:cNvPr>
            <p:cNvCxnSpPr>
              <a:cxnSpLocks/>
              <a:stCxn id="40" idx="5"/>
              <a:endCxn id="54" idx="1"/>
            </p:cNvCxnSpPr>
            <p:nvPr/>
          </p:nvCxnSpPr>
          <p:spPr>
            <a:xfrm rot="19441608">
              <a:off x="4721733" y="1494069"/>
              <a:ext cx="1230732" cy="1285961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DD98BCB-3D0A-D591-6C48-BBFBBDD7B212}"/>
              </a:ext>
            </a:extLst>
          </p:cNvPr>
          <p:cNvGrpSpPr/>
          <p:nvPr/>
        </p:nvGrpSpPr>
        <p:grpSpPr>
          <a:xfrm>
            <a:off x="4593538" y="1184816"/>
            <a:ext cx="4157325" cy="359457"/>
            <a:chOff x="4277049" y="2507819"/>
            <a:chExt cx="3222715" cy="359457"/>
          </a:xfrm>
        </p:grpSpPr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589DC79F-930B-8228-8DA0-731A27F8EBC7}"/>
                </a:ext>
              </a:extLst>
            </p:cNvPr>
            <p:cNvCxnSpPr>
              <a:cxnSpLocks/>
              <a:stCxn id="40" idx="6"/>
              <a:endCxn id="53" idx="2"/>
            </p:cNvCxnSpPr>
            <p:nvPr/>
          </p:nvCxnSpPr>
          <p:spPr>
            <a:xfrm>
              <a:off x="4326391" y="2865819"/>
              <a:ext cx="3124030" cy="145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5E9EFB7-AFC5-714F-3189-3DA5598E7CC1}"/>
                </a:ext>
              </a:extLst>
            </p:cNvPr>
            <p:cNvSpPr txBox="1"/>
            <p:nvPr/>
          </p:nvSpPr>
          <p:spPr>
            <a:xfrm>
              <a:off x="4277049" y="2507819"/>
              <a:ext cx="32227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EF66DDA-86B4-58D1-39BF-722A62F27706}"/>
              </a:ext>
            </a:extLst>
          </p:cNvPr>
          <p:cNvCxnSpPr>
            <a:cxnSpLocks/>
            <a:stCxn id="54" idx="6"/>
            <a:endCxn id="42" idx="2"/>
          </p:cNvCxnSpPr>
          <p:nvPr/>
        </p:nvCxnSpPr>
        <p:spPr>
          <a:xfrm flipV="1">
            <a:off x="6651598" y="3566316"/>
            <a:ext cx="3898150" cy="26136"/>
          </a:xfrm>
          <a:prstGeom prst="straightConnector1">
            <a:avLst/>
          </a:prstGeom>
          <a:ln w="28575">
            <a:solidFill>
              <a:srgbClr val="7F7F7F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CEE95C2-C692-4AB1-9B19-987E776D5C85}"/>
              </a:ext>
            </a:extLst>
          </p:cNvPr>
          <p:cNvSpPr txBox="1"/>
          <p:nvPr/>
        </p:nvSpPr>
        <p:spPr>
          <a:xfrm>
            <a:off x="7861044" y="3223624"/>
            <a:ext cx="17101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C1F8D15-C7D2-5744-37E1-CD27360BC15A}"/>
              </a:ext>
            </a:extLst>
          </p:cNvPr>
          <p:cNvSpPr/>
          <p:nvPr/>
        </p:nvSpPr>
        <p:spPr>
          <a:xfrm>
            <a:off x="388138" y="1000940"/>
            <a:ext cx="1080000" cy="10800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잠복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9E4E5D9-C4D7-EF24-3753-33F323F74061}"/>
              </a:ext>
            </a:extLst>
          </p:cNvPr>
          <p:cNvSpPr/>
          <p:nvPr/>
        </p:nvSpPr>
        <p:spPr>
          <a:xfrm>
            <a:off x="3577190" y="1002816"/>
            <a:ext cx="1080000" cy="1079999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비행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357F3A98-F1DC-4C69-2AD9-C8D96F1AF8C9}"/>
              </a:ext>
            </a:extLst>
          </p:cNvPr>
          <p:cNvSpPr/>
          <p:nvPr/>
        </p:nvSpPr>
        <p:spPr>
          <a:xfrm>
            <a:off x="10549748" y="3026316"/>
            <a:ext cx="1080000" cy="1080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527CE50-2517-A706-80F0-6ACC80901590}"/>
              </a:ext>
            </a:extLst>
          </p:cNvPr>
          <p:cNvGrpSpPr/>
          <p:nvPr/>
        </p:nvGrpSpPr>
        <p:grpSpPr>
          <a:xfrm rot="2168840">
            <a:off x="4068049" y="1975608"/>
            <a:ext cx="1710159" cy="1357891"/>
            <a:chOff x="4061315" y="1311153"/>
            <a:chExt cx="1710159" cy="1357891"/>
          </a:xfrm>
        </p:grpSpPr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8F7E6DCD-7892-8F47-D0DA-85EEF28348A5}"/>
                </a:ext>
              </a:extLst>
            </p:cNvPr>
            <p:cNvCxnSpPr>
              <a:cxnSpLocks/>
            </p:cNvCxnSpPr>
            <p:nvPr/>
          </p:nvCxnSpPr>
          <p:spPr>
            <a:xfrm rot="19431160" flipH="1" flipV="1">
              <a:off x="4288132" y="1311153"/>
              <a:ext cx="1376142" cy="1357891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57F746-3C69-DA57-98B9-80F96A1AE908}"/>
                </a:ext>
              </a:extLst>
            </p:cNvPr>
            <p:cNvSpPr txBox="1"/>
            <p:nvPr/>
          </p:nvSpPr>
          <p:spPr>
            <a:xfrm rot="532300">
              <a:off x="4061315" y="201069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2E6D3100-6CE6-0976-7966-4FCDB83FE912}"/>
              </a:ext>
            </a:extLst>
          </p:cNvPr>
          <p:cNvGrpSpPr/>
          <p:nvPr/>
        </p:nvGrpSpPr>
        <p:grpSpPr>
          <a:xfrm>
            <a:off x="4634383" y="1649080"/>
            <a:ext cx="4081736" cy="361806"/>
            <a:chOff x="3575021" y="2554412"/>
            <a:chExt cx="3115241" cy="361806"/>
          </a:xfrm>
        </p:grpSpPr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4EC76271-CCAF-7C42-B8A8-07B4A4AF83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75021" y="2554412"/>
              <a:ext cx="3093177" cy="25367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63CEAF2-A5D8-6D56-D34A-FE50CAD6295E}"/>
                </a:ext>
              </a:extLst>
            </p:cNvPr>
            <p:cNvSpPr txBox="1"/>
            <p:nvPr/>
          </p:nvSpPr>
          <p:spPr>
            <a:xfrm>
              <a:off x="3640462" y="2577664"/>
              <a:ext cx="30498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5F662BB-E400-92C3-36AB-6F20453EFED6}"/>
              </a:ext>
            </a:extLst>
          </p:cNvPr>
          <p:cNvGrpSpPr/>
          <p:nvPr/>
        </p:nvGrpSpPr>
        <p:grpSpPr>
          <a:xfrm rot="18477302">
            <a:off x="6301329" y="1367462"/>
            <a:ext cx="2773205" cy="2351937"/>
            <a:chOff x="4098110" y="-1583472"/>
            <a:chExt cx="2773205" cy="235193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73A4D20-663C-2DDA-4D87-51CAFB1CAC3F}"/>
                </a:ext>
              </a:extLst>
            </p:cNvPr>
            <p:cNvSpPr txBox="1"/>
            <p:nvPr/>
          </p:nvSpPr>
          <p:spPr>
            <a:xfrm rot="1385252">
              <a:off x="4098110" y="-746293"/>
              <a:ext cx="277320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E64D7952-EE70-9E85-463E-60A6352A0674}"/>
                </a:ext>
              </a:extLst>
            </p:cNvPr>
            <p:cNvCxnSpPr>
              <a:cxnSpLocks/>
              <a:stCxn id="53" idx="3"/>
              <a:endCxn id="54" idx="7"/>
            </p:cNvCxnSpPr>
            <p:nvPr/>
          </p:nvCxnSpPr>
          <p:spPr>
            <a:xfrm rot="3122698" flipH="1">
              <a:off x="4278620" y="-1050933"/>
              <a:ext cx="2351937" cy="128686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116E40A-FC4B-DBCA-1D5E-337A323F5848}"/>
              </a:ext>
            </a:extLst>
          </p:cNvPr>
          <p:cNvGrpSpPr/>
          <p:nvPr/>
        </p:nvGrpSpPr>
        <p:grpSpPr>
          <a:xfrm>
            <a:off x="6592613" y="2028132"/>
            <a:ext cx="2633801" cy="1301109"/>
            <a:chOff x="2819388" y="1083168"/>
            <a:chExt cx="2633801" cy="1301109"/>
          </a:xfrm>
        </p:grpSpPr>
        <p:cxnSp>
          <p:nvCxnSpPr>
            <p:cNvPr id="55" name="직선 화살표 연결선 54">
              <a:extLst>
                <a:ext uri="{FF2B5EF4-FFF2-40B4-BE49-F238E27FC236}">
                  <a16:creationId xmlns:a16="http://schemas.microsoft.com/office/drawing/2014/main" id="{55A4E696-9621-A279-B9BF-0E495DB502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9388" y="1083168"/>
              <a:ext cx="2437566" cy="130110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AA6AA75-A604-9C56-FAC2-E2D2F6A03D8E}"/>
                </a:ext>
              </a:extLst>
            </p:cNvPr>
            <p:cNvSpPr txBox="1"/>
            <p:nvPr/>
          </p:nvSpPr>
          <p:spPr>
            <a:xfrm rot="19935415">
              <a:off x="2948631" y="1648179"/>
              <a:ext cx="25045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sp>
        <p:nvSpPr>
          <p:cNvPr id="53" name="타원 52">
            <a:extLst>
              <a:ext uri="{FF2B5EF4-FFF2-40B4-BE49-F238E27FC236}">
                <a16:creationId xmlns:a16="http://schemas.microsoft.com/office/drawing/2014/main" id="{3942BEEF-FD96-D07F-741D-8D6B781F3A1D}"/>
              </a:ext>
            </a:extLst>
          </p:cNvPr>
          <p:cNvSpPr/>
          <p:nvPr/>
        </p:nvSpPr>
        <p:spPr>
          <a:xfrm>
            <a:off x="8687211" y="1007606"/>
            <a:ext cx="1080000" cy="107333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6F180C2-8FD8-DD9C-6884-124DD0358E40}"/>
              </a:ext>
            </a:extLst>
          </p:cNvPr>
          <p:cNvSpPr/>
          <p:nvPr/>
        </p:nvSpPr>
        <p:spPr>
          <a:xfrm>
            <a:off x="5571598" y="3052452"/>
            <a:ext cx="1080000" cy="10800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피격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</p:spTree>
    <p:extLst>
      <p:ext uri="{BB962C8B-B14F-4D97-AF65-F5344CB8AC3E}">
        <p14:creationId xmlns:p14="http://schemas.microsoft.com/office/powerpoint/2010/main" val="36050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군인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1E1B3B-B2CA-EC7E-791C-19587304D542}"/>
              </a:ext>
            </a:extLst>
          </p:cNvPr>
          <p:cNvSpPr txBox="1"/>
          <p:nvPr/>
        </p:nvSpPr>
        <p:spPr>
          <a:xfrm>
            <a:off x="388138" y="3782329"/>
            <a:ext cx="11348060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존재하고 피격 시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사망 판정과 동시에 사망 애니메이션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쓰러짐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출력된다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적은 각 구간을 지니고 있으며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구간 별로 돌아다닌다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고정된 범위 내에 플레이어가 있는 경우 플레이어를 추격한다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추격 시작 이후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동안 시야범위 내에 플레이어가 없을 경우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다시 자신의 구역으로 돌아간다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DE692F1-0F81-A814-796A-2CA16E51F268}"/>
              </a:ext>
            </a:extLst>
          </p:cNvPr>
          <p:cNvGrpSpPr/>
          <p:nvPr/>
        </p:nvGrpSpPr>
        <p:grpSpPr>
          <a:xfrm>
            <a:off x="5007350" y="988155"/>
            <a:ext cx="6817337" cy="1928086"/>
            <a:chOff x="2737723" y="855423"/>
            <a:chExt cx="6817337" cy="192808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D20F801-176B-933D-263C-8CE1FCE35FF8}"/>
                </a:ext>
              </a:extLst>
            </p:cNvPr>
            <p:cNvSpPr/>
            <p:nvPr/>
          </p:nvSpPr>
          <p:spPr>
            <a:xfrm>
              <a:off x="2737723" y="859007"/>
              <a:ext cx="1086858" cy="899939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A81C9DC-992E-017D-2BF8-0533C802CCDF}"/>
                </a:ext>
              </a:extLst>
            </p:cNvPr>
            <p:cNvCxnSpPr>
              <a:cxnSpLocks/>
              <a:stCxn id="4" idx="6"/>
              <a:endCxn id="14" idx="2"/>
            </p:cNvCxnSpPr>
            <p:nvPr/>
          </p:nvCxnSpPr>
          <p:spPr>
            <a:xfrm flipV="1">
              <a:off x="3824581" y="1305392"/>
              <a:ext cx="1038116" cy="358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AA99738E-56E7-F28A-2188-34E01EBF6259}"/>
                </a:ext>
              </a:extLst>
            </p:cNvPr>
            <p:cNvCxnSpPr>
              <a:cxnSpLocks/>
              <a:stCxn id="4" idx="5"/>
              <a:endCxn id="12" idx="2"/>
            </p:cNvCxnSpPr>
            <p:nvPr/>
          </p:nvCxnSpPr>
          <p:spPr>
            <a:xfrm>
              <a:off x="3665415" y="1627153"/>
              <a:ext cx="1197282" cy="706387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556419B-B74D-D073-310D-81756F832D57}"/>
                </a:ext>
              </a:extLst>
            </p:cNvPr>
            <p:cNvSpPr/>
            <p:nvPr/>
          </p:nvSpPr>
          <p:spPr>
            <a:xfrm>
              <a:off x="4862697" y="1883570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474174F-FA0B-210A-5119-A13E4D7AA4B3}"/>
                </a:ext>
              </a:extLst>
            </p:cNvPr>
            <p:cNvSpPr/>
            <p:nvPr/>
          </p:nvSpPr>
          <p:spPr>
            <a:xfrm>
              <a:off x="4862697" y="855423"/>
              <a:ext cx="1086858" cy="8999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  <a:r>
                <a:rPr lang="en-US" altLang="ko-KR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5D4AEC-384C-88BA-F54A-DA6F20CB862A}"/>
                </a:ext>
              </a:extLst>
            </p:cNvPr>
            <p:cNvSpPr txBox="1"/>
            <p:nvPr/>
          </p:nvSpPr>
          <p:spPr>
            <a:xfrm rot="2070742">
              <a:off x="3647422" y="1666802"/>
              <a:ext cx="133735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= 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74F4756-76E7-E670-F211-C73623A41041}"/>
                </a:ext>
              </a:extLst>
            </p:cNvPr>
            <p:cNvSpPr txBox="1"/>
            <p:nvPr/>
          </p:nvSpPr>
          <p:spPr>
            <a:xfrm>
              <a:off x="3824581" y="1036854"/>
              <a:ext cx="103811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837DFB30-D4CF-0079-AD90-F5BE23F8C485}"/>
                </a:ext>
              </a:extLst>
            </p:cNvPr>
            <p:cNvSpPr/>
            <p:nvPr/>
          </p:nvSpPr>
          <p:spPr>
            <a:xfrm>
              <a:off x="6818729" y="860725"/>
              <a:ext cx="2736331" cy="8999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맞은 부위에서 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검은 피 이펙트 출력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69D789FC-C1C3-1E8B-8068-6BC6B8150FDA}"/>
                </a:ext>
              </a:extLst>
            </p:cNvPr>
            <p:cNvCxnSpPr>
              <a:stCxn id="14" idx="6"/>
              <a:endCxn id="2" idx="2"/>
            </p:cNvCxnSpPr>
            <p:nvPr/>
          </p:nvCxnSpPr>
          <p:spPr>
            <a:xfrm>
              <a:off x="5949555" y="1305393"/>
              <a:ext cx="869174" cy="5302"/>
            </a:xfrm>
            <a:prstGeom prst="line">
              <a:avLst/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8044A7B4-2343-C3F1-3640-6B3E71D28B0F}"/>
              </a:ext>
            </a:extLst>
          </p:cNvPr>
          <p:cNvGrpSpPr/>
          <p:nvPr/>
        </p:nvGrpSpPr>
        <p:grpSpPr>
          <a:xfrm>
            <a:off x="228631" y="988155"/>
            <a:ext cx="5833537" cy="2395465"/>
            <a:chOff x="367313" y="970745"/>
            <a:chExt cx="5833537" cy="2395465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C8E16F0E-00C5-FDF2-A2FE-2EFCAEA2BCEA}"/>
                </a:ext>
              </a:extLst>
            </p:cNvPr>
            <p:cNvSpPr/>
            <p:nvPr/>
          </p:nvSpPr>
          <p:spPr>
            <a:xfrm>
              <a:off x="367313" y="970745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정찰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F69315AE-C52E-C572-72E0-CC1F7D6C52C7}"/>
                </a:ext>
              </a:extLst>
            </p:cNvPr>
            <p:cNvSpPr/>
            <p:nvPr/>
          </p:nvSpPr>
          <p:spPr>
            <a:xfrm>
              <a:off x="2731715" y="975758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발견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7B507F3-B7C3-78E9-B98B-54A5A8B90CD4}"/>
                </a:ext>
              </a:extLst>
            </p:cNvPr>
            <p:cNvSpPr/>
            <p:nvPr/>
          </p:nvSpPr>
          <p:spPr>
            <a:xfrm>
              <a:off x="2731715" y="2466271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추격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7CC1A2DA-E2E2-AD89-F6CF-D7DA76024461}"/>
                </a:ext>
              </a:extLst>
            </p:cNvPr>
            <p:cNvSpPr/>
            <p:nvPr/>
          </p:nvSpPr>
          <p:spPr>
            <a:xfrm>
              <a:off x="5169070" y="2454713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사격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2EC51313-03EA-FC5A-2526-68B8270BBBD0}"/>
                </a:ext>
              </a:extLst>
            </p:cNvPr>
            <p:cNvCxnSpPr>
              <a:stCxn id="21" idx="6"/>
              <a:endCxn id="25" idx="2"/>
            </p:cNvCxnSpPr>
            <p:nvPr/>
          </p:nvCxnSpPr>
          <p:spPr>
            <a:xfrm>
              <a:off x="1399093" y="1420715"/>
              <a:ext cx="1332622" cy="5013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FD8742E7-1335-8871-7E46-9ECDC588D420}"/>
                </a:ext>
              </a:extLst>
            </p:cNvPr>
            <p:cNvCxnSpPr>
              <a:cxnSpLocks/>
              <a:stCxn id="25" idx="4"/>
              <a:endCxn id="26" idx="0"/>
            </p:cNvCxnSpPr>
            <p:nvPr/>
          </p:nvCxnSpPr>
          <p:spPr>
            <a:xfrm>
              <a:off x="3247605" y="1875697"/>
              <a:ext cx="0" cy="590574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3A980FDD-D546-258A-DEB0-63D4707AB8D5}"/>
                </a:ext>
              </a:extLst>
            </p:cNvPr>
            <p:cNvCxnSpPr>
              <a:cxnSpLocks/>
              <a:stCxn id="26" idx="6"/>
              <a:endCxn id="38" idx="2"/>
            </p:cNvCxnSpPr>
            <p:nvPr/>
          </p:nvCxnSpPr>
          <p:spPr>
            <a:xfrm flipV="1">
              <a:off x="3763495" y="2904683"/>
              <a:ext cx="1405575" cy="11558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C39D9FD-3628-EB61-EFD0-C4A37CC7C9A6}"/>
                </a:ext>
              </a:extLst>
            </p:cNvPr>
            <p:cNvSpPr txBox="1"/>
            <p:nvPr/>
          </p:nvSpPr>
          <p:spPr>
            <a:xfrm>
              <a:off x="1336914" y="1111910"/>
              <a:ext cx="13948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시야 범위 내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370C0F6-1D7B-7B3F-9255-06BBB7549CD1}"/>
                </a:ext>
              </a:extLst>
            </p:cNvPr>
            <p:cNvSpPr txBox="1"/>
            <p:nvPr/>
          </p:nvSpPr>
          <p:spPr>
            <a:xfrm>
              <a:off x="3763495" y="2626913"/>
              <a:ext cx="13948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범위 내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C43FF1A-8D90-C9F9-0DA4-18E2CEE229CE}"/>
                </a:ext>
              </a:extLst>
            </p:cNvPr>
            <p:cNvSpPr txBox="1"/>
            <p:nvPr/>
          </p:nvSpPr>
          <p:spPr>
            <a:xfrm rot="1801987">
              <a:off x="1166319" y="2122539"/>
              <a:ext cx="15066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5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초간 시야 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D5E9A017-1314-22CE-DAC6-69919FF7E999}"/>
                </a:ext>
              </a:extLst>
            </p:cNvPr>
            <p:cNvCxnSpPr>
              <a:cxnSpLocks/>
              <a:stCxn id="26" idx="2"/>
              <a:endCxn id="21" idx="4"/>
            </p:cNvCxnSpPr>
            <p:nvPr/>
          </p:nvCxnSpPr>
          <p:spPr>
            <a:xfrm flipH="1" flipV="1">
              <a:off x="883203" y="1870684"/>
              <a:ext cx="1848512" cy="1045557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6453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8" y="489646"/>
            <a:ext cx="4310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바운딩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박스에서 피격 여부를 판정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C013E7C-82D7-B2B2-E3F1-0802712BA54B}"/>
              </a:ext>
            </a:extLst>
          </p:cNvPr>
          <p:cNvGrpSpPr/>
          <p:nvPr/>
        </p:nvGrpSpPr>
        <p:grpSpPr>
          <a:xfrm>
            <a:off x="388137" y="1815533"/>
            <a:ext cx="6767502" cy="3714728"/>
            <a:chOff x="388138" y="866667"/>
            <a:chExt cx="6767502" cy="371472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13B2541-BDF1-4EF1-1B28-FE6FDC665916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9465CFA9-5224-62AF-94FD-51BF4BC7D2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EF29F9A4-A11B-A13F-5B0A-F318CA698BBE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F327A23-F33D-7362-5A63-E27A31309500}"/>
                  </a:ext>
                </a:extLst>
              </p:cNvPr>
              <p:cNvSpPr/>
              <p:nvPr/>
            </p:nvSpPr>
            <p:spPr>
              <a:xfrm>
                <a:off x="842623" y="2412225"/>
                <a:ext cx="5665066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5DAE1E-5BE6-0996-7D1A-5BEA0D4EAC08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1434758"/>
              </p:ext>
            </p:extLst>
          </p:nvPr>
        </p:nvGraphicFramePr>
        <p:xfrm>
          <a:off x="388137" y="5716582"/>
          <a:ext cx="10821579" cy="7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10: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4528528F-364C-9BAF-7EB6-778346259800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105741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7" y="489646"/>
            <a:ext cx="4251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부위별 연출은 다음과 같다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4768763"/>
              </p:ext>
            </p:extLst>
          </p:nvPr>
        </p:nvGraphicFramePr>
        <p:xfrm>
          <a:off x="388137" y="1371974"/>
          <a:ext cx="11436549" cy="260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481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69567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829524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408977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기체의 프로펠러에서 연기가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이때 연기는 해당 기체가 온 경로를 그리면서 발생한다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이동속도는 초당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10M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감소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기체의 프로펠러에서 폭발이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폭발이 발생하면서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이동한 경로의 방향으로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추락하며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추락 후 땅에 닿을 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 폭발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483725"/>
                  </a:ext>
                </a:extLst>
              </a:tr>
              <a:tr h="360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내구도가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25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 되는 즉시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적 기체의 몸통 곳곳에서 연기 발생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 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이때 연기는 몸통의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랜덤한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위치에서 발생한다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내구도가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 되는 즉시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해당 기체가 두 동강 나며 폭발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711979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9BD9EF3A-4105-8180-A335-6E462C153987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12426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754D4D-9895-8D1A-F9FD-FCABECE9E988}"/>
              </a:ext>
            </a:extLst>
          </p:cNvPr>
          <p:cNvSpPr txBox="1"/>
          <p:nvPr/>
        </p:nvSpPr>
        <p:spPr>
          <a:xfrm>
            <a:off x="388138" y="828000"/>
            <a:ext cx="9754102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2St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적은 경비원이므로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오른쪽 사진은 피격 영역 참고 예시이다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피격 시 검은 색 피로 맞은 부위에서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파티클로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출력 </a:t>
            </a:r>
            <a:b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총알이 들어온 방향으로 피는 반대로 뿜는다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시체는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자동으로 사라진다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856DF34-92E9-B822-DEBA-ABF01A82E621}"/>
              </a:ext>
            </a:extLst>
          </p:cNvPr>
          <p:cNvGrpSpPr/>
          <p:nvPr/>
        </p:nvGrpSpPr>
        <p:grpSpPr>
          <a:xfrm>
            <a:off x="9080195" y="630784"/>
            <a:ext cx="917974" cy="2400766"/>
            <a:chOff x="388138" y="3067492"/>
            <a:chExt cx="1397994" cy="3641344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5E9C7FB-20CC-964E-8489-0FDBC39EA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9AAA703-A491-2126-BCBA-9550FE3585A4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0402F9F-560F-CAD1-19DB-54C82480C728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46EE6D3-D233-BB0F-C95F-E3D877A17A98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 flipV="1">
            <a:off x="9998169" y="1572558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57C955E-818F-CEE5-B783-2E36D435E3DD}"/>
              </a:ext>
            </a:extLst>
          </p:cNvPr>
          <p:cNvSpPr txBox="1"/>
          <p:nvPr/>
        </p:nvSpPr>
        <p:spPr>
          <a:xfrm>
            <a:off x="10402431" y="996214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590677-A316-9614-0CD3-AAF984E61B3C}"/>
              </a:ext>
            </a:extLst>
          </p:cNvPr>
          <p:cNvSpPr txBox="1"/>
          <p:nvPr/>
        </p:nvSpPr>
        <p:spPr>
          <a:xfrm>
            <a:off x="388138" y="489646"/>
            <a:ext cx="3980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군인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F3030EA-6969-B190-65FB-96F1E7AF410E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208172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4A566940-EE3E-CD67-07C3-A87F4A137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141905"/>
              </p:ext>
            </p:extLst>
          </p:nvPr>
        </p:nvGraphicFramePr>
        <p:xfrm>
          <a:off x="560836" y="3589216"/>
          <a:ext cx="11070328" cy="26522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081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282247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Apache(60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별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25, 1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초에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333246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대상과의 거리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거리는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1km))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490287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2km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이후의 거리는 총알 추락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삭제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800268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2966E86-4806-47F2-12BF-2307AC038142}"/>
              </a:ext>
            </a:extLst>
          </p:cNvPr>
          <p:cNvSpPr txBox="1"/>
          <p:nvPr/>
        </p:nvSpPr>
        <p:spPr>
          <a:xfrm>
            <a:off x="388138" y="858978"/>
            <a:ext cx="1155253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 기체는 기본 공격 데미지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내구도와 특수 능력의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쿨타임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등 기능이 플레이어와 다르다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기체는 부위 별 내구도가 존재한다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1Km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프로펠러의 내구도가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(20 * 5)) / 50 = 25,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프로펠러의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100 – 25 = 75.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나머지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이지만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 내구도만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75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몸통 내구도의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패널티가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걸린 경우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공격력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*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대상과의 거리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) / 50 * 1.2 = 30,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플레이어는 몸통 페널티가 켜지고 피격 당한 경우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의 내구도를 잃는다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C89B85-C391-CEA1-1641-382F8E30186C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134497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76C1584-AD72-4304-9735-81F9AE9CE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0564810"/>
              </p:ext>
            </p:extLst>
          </p:nvPr>
        </p:nvGraphicFramePr>
        <p:xfrm>
          <a:off x="388138" y="2682761"/>
          <a:ext cx="11241610" cy="4054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0659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130951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  <a:latin typeface="Abadi" panose="020B0604020202020204" pitchFamily="34" charset="0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경비원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(20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명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Abadi" panose="020B0604020202020204" pitchFamily="34" charset="0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75</a:t>
                      </a:r>
                      <a:endParaRPr lang="ko-KR" altLang="en-US" sz="180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9110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특수능력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정찰 시 초당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0.5M,</a:t>
                      </a: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추격 시 초당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1.25M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 간의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 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583247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시야 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전방으로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20M,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부채꼴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(90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9278349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사용 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권총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582957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400M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이후의 거리는 총알 추락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삭제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860375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C133805-EDE4-F392-7EC6-35CFD438F2A2}"/>
              </a:ext>
            </a:extLst>
          </p:cNvPr>
          <p:cNvSpPr txBox="1"/>
          <p:nvPr/>
        </p:nvSpPr>
        <p:spPr>
          <a:xfrm>
            <a:off x="388138" y="858978"/>
            <a:ext cx="1155253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적 체력과 세부 정보 표이다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적이 사격 시 적의 권총 앞부분에서 조그만 불꽃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파티클을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출력한다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125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(10 * 5)) / 40 = 20,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125 – 20 = 105.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가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E8FDF6-E3E0-75D8-5F6E-EAF00BC2F128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군인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740FC34-D9AF-9A12-9930-2956C806BE6E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341974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230221" y="3255707"/>
            <a:ext cx="1731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5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81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5.1.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25F075-9077-0D0C-995C-600846334566}"/>
              </a:ext>
            </a:extLst>
          </p:cNvPr>
          <p:cNvSpPr txBox="1"/>
          <p:nvPr/>
        </p:nvSpPr>
        <p:spPr>
          <a:xfrm>
            <a:off x="4769147" y="1922759"/>
            <a:ext cx="701856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 도시 분위기로 나무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건물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등 여러 오브젝트들이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 구역은 플레이어들이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스폰하는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구역이다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 구역은 점령 구역으로 적들을 모두 처치하고 가는 곳이다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하늘색의 경계 구간은 적들이 위치하는 구역으로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 헬기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군인이 랜덤하게 배치되어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헬기와 고층 건물들과는 충돌이 일어날 수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총알은 도시 오브젝트들을 뚫지 못한다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74144C9-E20F-7E2B-2B66-CB71CF3E4870}"/>
              </a:ext>
            </a:extLst>
          </p:cNvPr>
          <p:cNvGrpSpPr/>
          <p:nvPr/>
        </p:nvGrpSpPr>
        <p:grpSpPr>
          <a:xfrm>
            <a:off x="720802" y="1178015"/>
            <a:ext cx="3064934" cy="4766660"/>
            <a:chOff x="720802" y="1178015"/>
            <a:chExt cx="3064934" cy="476666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01EFA3A-0EB7-585D-246A-7A87BCF90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0802" y="1178015"/>
              <a:ext cx="3064934" cy="4766660"/>
            </a:xfrm>
            <a:prstGeom prst="rect">
              <a:avLst/>
            </a:prstGeom>
          </p:spPr>
        </p:pic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7BC5EA3-FF9E-F71E-F044-D1CC5CFA13DD}"/>
                </a:ext>
              </a:extLst>
            </p:cNvPr>
            <p:cNvSpPr/>
            <p:nvPr/>
          </p:nvSpPr>
          <p:spPr>
            <a:xfrm>
              <a:off x="2142900" y="2303253"/>
              <a:ext cx="220738" cy="18939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1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0B98778-C2E8-A774-0F65-B05B04AE7586}"/>
                </a:ext>
              </a:extLst>
            </p:cNvPr>
            <p:cNvSpPr/>
            <p:nvPr/>
          </p:nvSpPr>
          <p:spPr>
            <a:xfrm>
              <a:off x="2142900" y="4270663"/>
              <a:ext cx="220738" cy="18939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5D67D18-9939-E329-CCC1-35FE2A343C76}"/>
                </a:ext>
              </a:extLst>
            </p:cNvPr>
            <p:cNvSpPr/>
            <p:nvPr/>
          </p:nvSpPr>
          <p:spPr>
            <a:xfrm>
              <a:off x="2363638" y="1794294"/>
              <a:ext cx="983411" cy="1475117"/>
            </a:xfrm>
            <a:prstGeom prst="rect">
              <a:avLst/>
            </a:prstGeom>
            <a:noFill/>
            <a:ln w="19050">
              <a:solidFill>
                <a:srgbClr val="87EDFE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11EE58B-C8B0-CE3F-0A0C-45F229BDC84B}"/>
                </a:ext>
              </a:extLst>
            </p:cNvPr>
            <p:cNvSpPr/>
            <p:nvPr/>
          </p:nvSpPr>
          <p:spPr>
            <a:xfrm>
              <a:off x="1159489" y="1772728"/>
              <a:ext cx="983411" cy="1475117"/>
            </a:xfrm>
            <a:prstGeom prst="rect">
              <a:avLst/>
            </a:prstGeom>
            <a:noFill/>
            <a:ln w="19050">
              <a:solidFill>
                <a:srgbClr val="87EDFE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8AD5FA7-56AA-36CA-610E-900BD4E2E3A3}"/>
                </a:ext>
              </a:extLst>
            </p:cNvPr>
            <p:cNvSpPr/>
            <p:nvPr/>
          </p:nvSpPr>
          <p:spPr>
            <a:xfrm>
              <a:off x="2363154" y="3446253"/>
              <a:ext cx="983411" cy="1475117"/>
            </a:xfrm>
            <a:prstGeom prst="rect">
              <a:avLst/>
            </a:prstGeom>
            <a:noFill/>
            <a:ln w="19050">
              <a:solidFill>
                <a:srgbClr val="87EDFE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D7D53CDE-96DF-85A4-F639-99BFF0C44684}"/>
                </a:ext>
              </a:extLst>
            </p:cNvPr>
            <p:cNvSpPr/>
            <p:nvPr/>
          </p:nvSpPr>
          <p:spPr>
            <a:xfrm>
              <a:off x="1159005" y="3424687"/>
              <a:ext cx="983411" cy="1475117"/>
            </a:xfrm>
            <a:prstGeom prst="rect">
              <a:avLst/>
            </a:prstGeom>
            <a:noFill/>
            <a:ln w="19050">
              <a:solidFill>
                <a:srgbClr val="87EDFE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537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CB8B87-3853-1000-C6A9-157FAC9A4600}"/>
              </a:ext>
            </a:extLst>
          </p:cNvPr>
          <p:cNvSpPr txBox="1"/>
          <p:nvPr/>
        </p:nvSpPr>
        <p:spPr>
          <a:xfrm>
            <a:off x="388138" y="2211739"/>
            <a:ext cx="11552532" cy="1215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헬기가 건물과 부딪힐 경우 건물의 부딪힌 부분에서 불꽃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출력 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도심지에 있는 나무의 경우 헬기가 근처에 있는 경우에만 흔들리는 애니메이션 출력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적을 처치할 경우만 거점 지역이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1EC9D0-24B0-A28E-FBD6-92C2CAE55D4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5.2.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43313A0-D2EC-3528-9D99-D00A46E4F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871" y="1626388"/>
            <a:ext cx="1501525" cy="150152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2D4D227B-8890-D027-6ED0-4CA5DB9D15B8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21DB31E5-B89C-37D5-5792-C24AE8235D88}"/>
              </a:ext>
            </a:extLst>
          </p:cNvPr>
          <p:cNvSpPr/>
          <p:nvPr/>
        </p:nvSpPr>
        <p:spPr>
          <a:xfrm>
            <a:off x="6866467" y="2295726"/>
            <a:ext cx="2735404" cy="1628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07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5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75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5.3.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en-US" altLang="ko-KR" sz="18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183BA8-1968-FD6E-98ED-62895F4DE948}"/>
              </a:ext>
            </a:extLst>
          </p:cNvPr>
          <p:cNvGrpSpPr/>
          <p:nvPr/>
        </p:nvGrpSpPr>
        <p:grpSpPr>
          <a:xfrm>
            <a:off x="6592961" y="1679051"/>
            <a:ext cx="5231726" cy="3499898"/>
            <a:chOff x="6668803" y="1061968"/>
            <a:chExt cx="5231726" cy="3499898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7AB33121-42C3-403E-D6F2-6C6D743CEF44}"/>
                    </a:ext>
                  </a:extLst>
                </p:cNvPr>
                <p:cNvSpPr txBox="1"/>
                <p:nvPr/>
              </p:nvSpPr>
              <p:spPr>
                <a:xfrm>
                  <a:off x="6668803" y="1539436"/>
                  <a:ext cx="5231726" cy="302243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altLang="ko-KR" dirty="0">
                      <a:latin typeface="맑은 고딕" panose="020B0503020000020004" pitchFamily="50" charset="-127"/>
                      <a:ea typeface="맑은 고딕" panose="020B0503020000020004" pitchFamily="50" charset="-127"/>
                      <a:sym typeface="Advent Pro"/>
                    </a:rPr>
                    <a:t>Stage</a:t>
                  </a:r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  <a:sym typeface="Advent Pro"/>
                    </a:rPr>
                    <a:t> </a:t>
                  </a:r>
                  <a:r>
                    <a:rPr lang="en-US" altLang="ko-KR" dirty="0">
                      <a:latin typeface="맑은 고딕" panose="020B0503020000020004" pitchFamily="50" charset="-127"/>
                      <a:ea typeface="맑은 고딕" panose="020B0503020000020004" pitchFamily="50" charset="-127"/>
                      <a:sym typeface="Advent Pro"/>
                    </a:rPr>
                    <a:t>1</a:t>
                  </a:r>
                  <a:r>
                    <a:rPr lang="en-US" altLang="ko-KR" sz="1800" spc="-15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  <a:sym typeface="Advent Pro"/>
                    </a:rPr>
                    <a:t> </a:t>
                  </a:r>
                  <a:r>
                    <a:rPr lang="en-US" altLang="ko-KR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: </a:t>
                  </a:r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도심지</a:t>
                  </a:r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en-US" altLang="ko-KR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</m:ctrlPr>
                        </m:sSupPr>
                        <m:e>
                          <m:r>
                            <a:rPr lang="ko-KR" altLang="en-US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m:t>약</m:t>
                          </m:r>
                          <m:r>
                            <a:rPr lang="en-US" altLang="ko-KR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m:t> </m:t>
                          </m:r>
                          <m:r>
                            <a:rPr lang="en-US" altLang="ko-KR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m:t>3</m:t>
                          </m:r>
                          <m:r>
                            <a:rPr lang="en-US" altLang="ko-KR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m:t>𝑘𝑚</m:t>
                          </m:r>
                        </m:e>
                        <m:sup>
                          <m:r>
                            <a:rPr lang="en-US" altLang="ko-KR"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m:t>2</m:t>
                          </m:r>
                        </m:sup>
                      </m:sSup>
                    </m:oMath>
                  </a14:m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의 크기</a:t>
                  </a:r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높은 건물들이 다수 배치</a:t>
                  </a:r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나무와 같은 환경 오브젝트들이 다수 존재</a:t>
                  </a:r>
                  <a:r>
                    <a:rPr lang="en-US" altLang="ko-KR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.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ko-KR" altLang="en-US" dirty="0"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여러 개의 오브젝트들</a:t>
                  </a:r>
                  <a:endPara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342900" indent="342900">
                    <a:buFont typeface="나눔스퀘어 Bold" panose="020B0600000101010101" pitchFamily="50" charset="-127"/>
                    <a:buChar char="‐"/>
                    <a:defRPr/>
                  </a:pP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플레이어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(</a:t>
                  </a: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헬기 기체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)</a:t>
                  </a:r>
                </a:p>
                <a:p>
                  <a:pPr marL="342900" indent="342900">
                    <a:buFont typeface="나눔스퀘어 Bold" panose="020B0600000101010101" pitchFamily="50" charset="-127"/>
                    <a:buChar char="‐"/>
                    <a:defRPr/>
                  </a:pP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장애물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(</a:t>
                  </a: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나무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, </a:t>
                  </a: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고층 건물 등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)</a:t>
                  </a:r>
                </a:p>
                <a:p>
                  <a:pPr marL="342900" indent="342900">
                    <a:buFont typeface="나눔스퀘어 Bold" panose="020B0600000101010101" pitchFamily="50" charset="-127"/>
                    <a:buChar char="‐"/>
                    <a:defRPr/>
                  </a:pP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적 종류 총 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2</a:t>
                  </a: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개</a:t>
                  </a:r>
                  <a:endPara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pPr marL="342900" indent="342900">
                    <a:buFont typeface="나눔스퀘어 Bold" panose="020B0600000101010101" pitchFamily="50" charset="-127"/>
                    <a:buChar char="‐"/>
                    <a:defRPr/>
                  </a:pP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고층 건물 존재 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(</a:t>
                  </a:r>
                  <a:r>
                    <a:rPr lang="en-US" altLang="ko-KR" sz="1600" dirty="0" err="1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etc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: </a:t>
                  </a:r>
                  <a:r>
                    <a:rPr lang="ko-KR" altLang="en-US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마천루</a:t>
                  </a:r>
                  <a:r>
                    <a:rPr lang="en-US" altLang="ko-KR" sz="1600" dirty="0">
                      <a:solidFill>
                        <a:prstClr val="black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)</a:t>
                  </a:r>
                </a:p>
              </p:txBody>
            </p:sp>
          </mc:Choice>
          <mc:Fallback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7AB33121-42C3-403E-D6F2-6C6D743CEF4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68803" y="1539436"/>
                  <a:ext cx="5231726" cy="3022430"/>
                </a:xfrm>
                <a:prstGeom prst="rect">
                  <a:avLst/>
                </a:prstGeom>
                <a:blipFill>
                  <a:blip r:embed="rId3"/>
                  <a:stretch>
                    <a:fillRect l="-816" t="-1210" b="-161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78852A0D-4245-33F9-F5C9-009AFBBBF6D0}"/>
                </a:ext>
              </a:extLst>
            </p:cNvPr>
            <p:cNvSpPr/>
            <p:nvPr/>
          </p:nvSpPr>
          <p:spPr>
            <a:xfrm>
              <a:off x="8919337" y="1061968"/>
              <a:ext cx="720000" cy="39600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맵</a:t>
              </a: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8C10310-3063-6905-7A3D-38FDB32DAEE2}"/>
                </a:ext>
              </a:extLst>
            </p:cNvPr>
            <p:cNvSpPr/>
            <p:nvPr/>
          </p:nvSpPr>
          <p:spPr>
            <a:xfrm>
              <a:off x="8559337" y="2755285"/>
              <a:ext cx="1440000" cy="39600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오브젝트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C7CF93FE-56B3-EA53-147C-749DD135FE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332" y="2018429"/>
            <a:ext cx="5467668" cy="282114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A2A257B-BC03-47CE-4873-4E63858DD089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</p:spTree>
    <p:extLst>
      <p:ext uri="{BB962C8B-B14F-4D97-AF65-F5344CB8AC3E}">
        <p14:creationId xmlns:p14="http://schemas.microsoft.com/office/powerpoint/2010/main" val="4583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9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6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66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8F91FE0-F6C0-0335-8379-6ACA3FECF85C}"/>
              </a:ext>
            </a:extLst>
          </p:cNvPr>
          <p:cNvGrpSpPr/>
          <p:nvPr/>
        </p:nvGrpSpPr>
        <p:grpSpPr>
          <a:xfrm>
            <a:off x="2157424" y="854376"/>
            <a:ext cx="7999070" cy="3624694"/>
            <a:chOff x="2155598" y="1156325"/>
            <a:chExt cx="7999070" cy="362469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8F0E879-DD52-B164-D121-053753B16B6B}"/>
                </a:ext>
              </a:extLst>
            </p:cNvPr>
            <p:cNvGrpSpPr/>
            <p:nvPr/>
          </p:nvGrpSpPr>
          <p:grpSpPr>
            <a:xfrm>
              <a:off x="2155598" y="1156325"/>
              <a:ext cx="7999070" cy="3624694"/>
              <a:chOff x="2155598" y="1156325"/>
              <a:chExt cx="7999070" cy="3624694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ABF286DD-8702-4455-BCF9-8B11DA042B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55598" y="1156325"/>
                <a:ext cx="7999070" cy="3624694"/>
              </a:xfrm>
              <a:prstGeom prst="rect">
                <a:avLst/>
              </a:prstGeom>
            </p:spPr>
          </p:pic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D46909D6-1741-61FE-97BC-CC5DC9BF0F17}"/>
                  </a:ext>
                </a:extLst>
              </p:cNvPr>
              <p:cNvSpPr/>
              <p:nvPr/>
            </p:nvSpPr>
            <p:spPr>
              <a:xfrm>
                <a:off x="9011920" y="1267382"/>
                <a:ext cx="1024482" cy="1004805"/>
              </a:xfrm>
              <a:prstGeom prst="ellipse">
                <a:avLst/>
              </a:prstGeom>
              <a:noFill/>
              <a:ln w="38100">
                <a:solidFill>
                  <a:srgbClr val="92D05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67CDCD15-C31B-F1BA-A8AF-E1091B82D7F0}"/>
                  </a:ext>
                </a:extLst>
              </p:cNvPr>
              <p:cNvSpPr/>
              <p:nvPr/>
            </p:nvSpPr>
            <p:spPr>
              <a:xfrm>
                <a:off x="4922520" y="1193271"/>
                <a:ext cx="2346960" cy="282614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  <a:prstDash val="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F1EF0EE-9BEE-C72D-477D-387D55EA7517}"/>
                </a:ext>
              </a:extLst>
            </p:cNvPr>
            <p:cNvSpPr/>
            <p:nvPr/>
          </p:nvSpPr>
          <p:spPr>
            <a:xfrm>
              <a:off x="2155598" y="1156325"/>
              <a:ext cx="1144226" cy="1091954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F10E3F0-AD47-294D-C9A5-F3CD9062CF61}"/>
                </a:ext>
              </a:extLst>
            </p:cNvPr>
            <p:cNvSpPr/>
            <p:nvPr/>
          </p:nvSpPr>
          <p:spPr>
            <a:xfrm>
              <a:off x="8824404" y="4057095"/>
              <a:ext cx="1329529" cy="723924"/>
            </a:xfrm>
            <a:prstGeom prst="rect">
              <a:avLst/>
            </a:prstGeom>
            <a:noFill/>
            <a:ln w="28575">
              <a:solidFill>
                <a:srgbClr val="20BBFF"/>
              </a:solidFill>
              <a:prstDash val="sysDash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524809CF-9122-3B1E-7DF2-B398F69C1817}"/>
              </a:ext>
            </a:extLst>
          </p:cNvPr>
          <p:cNvCxnSpPr>
            <a:cxnSpLocks/>
            <a:stCxn id="8" idx="0"/>
            <a:endCxn id="59" idx="1"/>
          </p:cNvCxnSpPr>
          <p:nvPr/>
        </p:nvCxnSpPr>
        <p:spPr>
          <a:xfrm rot="5400000" flipH="1" flipV="1">
            <a:off x="8256258" y="-1523968"/>
            <a:ext cx="256858" cy="4573723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AC402A3-595A-7266-A079-F747867C7D03}"/>
              </a:ext>
            </a:extLst>
          </p:cNvPr>
          <p:cNvCxnSpPr>
            <a:cxnSpLocks/>
            <a:stCxn id="7" idx="6"/>
            <a:endCxn id="48" idx="1"/>
          </p:cNvCxnSpPr>
          <p:nvPr/>
        </p:nvCxnSpPr>
        <p:spPr>
          <a:xfrm>
            <a:off x="10038228" y="1467836"/>
            <a:ext cx="633321" cy="403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C16E30D-92E7-3C68-034E-81B40AB95AE1}"/>
              </a:ext>
            </a:extLst>
          </p:cNvPr>
          <p:cNvCxnSpPr>
            <a:cxnSpLocks/>
            <a:stCxn id="9" idx="3"/>
            <a:endCxn id="49" idx="1"/>
          </p:cNvCxnSpPr>
          <p:nvPr/>
        </p:nvCxnSpPr>
        <p:spPr>
          <a:xfrm flipV="1">
            <a:off x="10155759" y="3358781"/>
            <a:ext cx="515790" cy="75832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2DF230A-BA11-9EED-00C7-033F9EA8CF97}"/>
              </a:ext>
            </a:extLst>
          </p:cNvPr>
          <p:cNvCxnSpPr>
            <a:cxnSpLocks/>
            <a:stCxn id="2" idx="1"/>
            <a:endCxn id="34" idx="3"/>
          </p:cNvCxnSpPr>
          <p:nvPr/>
        </p:nvCxnSpPr>
        <p:spPr>
          <a:xfrm flipH="1">
            <a:off x="1642369" y="1400353"/>
            <a:ext cx="515055" cy="49538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E1FA4B1-FB58-42AB-F1F2-C1923FEC30D6}"/>
              </a:ext>
            </a:extLst>
          </p:cNvPr>
          <p:cNvSpPr/>
          <p:nvPr/>
        </p:nvSpPr>
        <p:spPr>
          <a:xfrm>
            <a:off x="1272737" y="175369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404C785-205D-418B-549B-F1A92AC5CA50}"/>
              </a:ext>
            </a:extLst>
          </p:cNvPr>
          <p:cNvSpPr/>
          <p:nvPr/>
        </p:nvSpPr>
        <p:spPr>
          <a:xfrm>
            <a:off x="10671549" y="132983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E95ED58-ECF9-B110-6615-9130ACB6F33F}"/>
              </a:ext>
            </a:extLst>
          </p:cNvPr>
          <p:cNvSpPr/>
          <p:nvPr/>
        </p:nvSpPr>
        <p:spPr>
          <a:xfrm>
            <a:off x="10671549" y="321673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110844D-428C-1074-75C9-D11DB0C92D38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3D1D25-3FFA-3A72-6D1A-F21256B9224E}"/>
              </a:ext>
            </a:extLst>
          </p:cNvPr>
          <p:cNvSpPr txBox="1"/>
          <p:nvPr/>
        </p:nvSpPr>
        <p:spPr>
          <a:xfrm>
            <a:off x="388138" y="4540027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배틀 필드와 비슷한 화면 구성을 지닌다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미니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맵은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지원하지 않고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레이더 형식과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시야를 통한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맵을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제공한다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좌하단에 부위 별 내구도가 표시되고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좌하단에 총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공통적으로 해당 페이지의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번과 같은 위치는 진행율과 남은 시간을 표기한다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공통적으로 해당 페이지의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번과 같은 위치는 현재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잔탄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수와 총 탄수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미사일이나 수류탄 개수를 띄워준다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00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7B1AE8-C949-24CF-EEDB-17597EAEB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269" y="858978"/>
            <a:ext cx="6656832" cy="3580700"/>
          </a:xfrm>
          <a:prstGeom prst="rect">
            <a:avLst/>
          </a:prstGeom>
        </p:spPr>
      </p:pic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67469987-135E-3F0F-D053-0ABBCAB2D9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978257"/>
              </p:ext>
            </p:extLst>
          </p:nvPr>
        </p:nvGraphicFramePr>
        <p:xfrm>
          <a:off x="388138" y="4963264"/>
          <a:ext cx="11118652" cy="1429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4412202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1393794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88206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Login_BG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화면 배경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Login_Input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입력창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회색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(-500, 400)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Login_GI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게임 이미지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추후에 이미지 제작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(300, 400)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1B87E7FE-4CCB-21C1-E709-A7082CFB89EC}"/>
              </a:ext>
            </a:extLst>
          </p:cNvPr>
          <p:cNvSpPr/>
          <p:nvPr/>
        </p:nvSpPr>
        <p:spPr>
          <a:xfrm>
            <a:off x="3986073" y="858978"/>
            <a:ext cx="4924028" cy="35807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2D3A0B-9E98-7666-9DE3-B952561D01C8}"/>
              </a:ext>
            </a:extLst>
          </p:cNvPr>
          <p:cNvSpPr/>
          <p:nvPr/>
        </p:nvSpPr>
        <p:spPr>
          <a:xfrm>
            <a:off x="2388093" y="1780955"/>
            <a:ext cx="1464816" cy="633771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264C1E-0913-4561-5EB9-920FCFA4D93F}"/>
              </a:ext>
            </a:extLst>
          </p:cNvPr>
          <p:cNvSpPr/>
          <p:nvPr/>
        </p:nvSpPr>
        <p:spPr>
          <a:xfrm>
            <a:off x="2253269" y="763480"/>
            <a:ext cx="6809232" cy="3755254"/>
          </a:xfrm>
          <a:prstGeom prst="rect">
            <a:avLst/>
          </a:prstGeom>
          <a:noFill/>
          <a:ln w="571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CEFE3A8-8D37-3ACC-9A38-94F103692E8C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1505520" y="2641107"/>
            <a:ext cx="747749" cy="262499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ED97295-F59C-B765-B954-1B0F2754E0F5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2A695C-C15E-DEDF-0B3A-239419CA99A8}"/>
              </a:ext>
            </a:extLst>
          </p:cNvPr>
          <p:cNvSpPr/>
          <p:nvPr/>
        </p:nvSpPr>
        <p:spPr>
          <a:xfrm>
            <a:off x="1135888" y="197987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07ED59A-D095-DE6E-8046-6D691ECB8F20}"/>
              </a:ext>
            </a:extLst>
          </p:cNvPr>
          <p:cNvCxnSpPr>
            <a:cxnSpLocks/>
            <a:stCxn id="7" idx="1"/>
            <a:endCxn id="17" idx="3"/>
          </p:cNvCxnSpPr>
          <p:nvPr/>
        </p:nvCxnSpPr>
        <p:spPr>
          <a:xfrm flipH="1">
            <a:off x="1505520" y="2097841"/>
            <a:ext cx="882573" cy="240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BB45411-C53B-5049-664A-377A44563D0F}"/>
              </a:ext>
            </a:extLst>
          </p:cNvPr>
          <p:cNvSpPr/>
          <p:nvPr/>
        </p:nvSpPr>
        <p:spPr>
          <a:xfrm>
            <a:off x="9657850" y="178095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3F0C51F-84EC-8608-5B6A-C7072199BCC4}"/>
              </a:ext>
            </a:extLst>
          </p:cNvPr>
          <p:cNvCxnSpPr>
            <a:cxnSpLocks/>
            <a:stCxn id="3" idx="3"/>
            <a:endCxn id="21" idx="1"/>
          </p:cNvCxnSpPr>
          <p:nvPr/>
        </p:nvCxnSpPr>
        <p:spPr>
          <a:xfrm flipV="1">
            <a:off x="8910101" y="1922997"/>
            <a:ext cx="747749" cy="7263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21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1A79F7-F6B8-77C6-06C8-A53F391C1F9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DBF277E-9453-3471-F24A-A7482EF4E399}"/>
              </a:ext>
            </a:extLst>
          </p:cNvPr>
          <p:cNvGrpSpPr/>
          <p:nvPr/>
        </p:nvGrpSpPr>
        <p:grpSpPr>
          <a:xfrm>
            <a:off x="2797056" y="776505"/>
            <a:ext cx="6719806" cy="3517714"/>
            <a:chOff x="1652706" y="858978"/>
            <a:chExt cx="8885088" cy="460078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4320B0A-6BF4-ACA9-177B-29289B9CCAE4}"/>
                </a:ext>
              </a:extLst>
            </p:cNvPr>
            <p:cNvSpPr/>
            <p:nvPr/>
          </p:nvSpPr>
          <p:spPr>
            <a:xfrm>
              <a:off x="1785891" y="952624"/>
              <a:ext cx="8620218" cy="434118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13C2C73-8F44-6EF3-89F5-6342D447CCFC}"/>
                </a:ext>
              </a:extLst>
            </p:cNvPr>
            <p:cNvSpPr/>
            <p:nvPr/>
          </p:nvSpPr>
          <p:spPr>
            <a:xfrm>
              <a:off x="1785891" y="2093404"/>
              <a:ext cx="8620218" cy="205961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0EDD5D3-5997-3041-00FC-95C3546544AE}"/>
                </a:ext>
              </a:extLst>
            </p:cNvPr>
            <p:cNvSpPr/>
            <p:nvPr/>
          </p:nvSpPr>
          <p:spPr>
            <a:xfrm>
              <a:off x="5141650" y="2093403"/>
              <a:ext cx="1908699" cy="205961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3775767-68B2-21C7-1C33-FA5A960D9E92}"/>
                </a:ext>
              </a:extLst>
            </p:cNvPr>
            <p:cNvSpPr/>
            <p:nvPr/>
          </p:nvSpPr>
          <p:spPr>
            <a:xfrm>
              <a:off x="6897950" y="1040044"/>
              <a:ext cx="3435658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3119715-E6EE-E2A1-DB0F-D07423F864BF}"/>
                </a:ext>
              </a:extLst>
            </p:cNvPr>
            <p:cNvSpPr/>
            <p:nvPr/>
          </p:nvSpPr>
          <p:spPr>
            <a:xfrm>
              <a:off x="5388746" y="1040044"/>
              <a:ext cx="1216240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46770E1-AB75-BBB2-D8C1-756077BCCD24}"/>
                </a:ext>
              </a:extLst>
            </p:cNvPr>
            <p:cNvSpPr/>
            <p:nvPr/>
          </p:nvSpPr>
          <p:spPr>
            <a:xfrm>
              <a:off x="1652706" y="858978"/>
              <a:ext cx="8885088" cy="4600789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A7E0E30-4355-F521-130B-889BCB0412F7}"/>
                </a:ext>
              </a:extLst>
            </p:cNvPr>
            <p:cNvSpPr/>
            <p:nvPr/>
          </p:nvSpPr>
          <p:spPr>
            <a:xfrm>
              <a:off x="1785890" y="2093401"/>
              <a:ext cx="8620218" cy="2059619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4" name="표 6">
            <a:extLst>
              <a:ext uri="{FF2B5EF4-FFF2-40B4-BE49-F238E27FC236}">
                <a16:creationId xmlns:a16="http://schemas.microsoft.com/office/drawing/2014/main" id="{72C8394F-0578-3A2C-C9B8-9AC447846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159069"/>
              </p:ext>
            </p:extLst>
          </p:nvPr>
        </p:nvGraphicFramePr>
        <p:xfrm>
          <a:off x="536674" y="4358937"/>
          <a:ext cx="11118652" cy="2369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Lobi_BG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 화면 배경 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창에 덮어씌움 반투명 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Lobi_GB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Lobi_UI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간단한 유저 정보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아이디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전판 승패 정보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(500, 50)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Lobi_GBBG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배경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배경 덮기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Lobi_Time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대기 시간 표기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92CED4D-5AA1-972E-DD55-5C14F6B9B566}"/>
              </a:ext>
            </a:extLst>
          </p:cNvPr>
          <p:cNvCxnSpPr>
            <a:cxnSpLocks/>
            <a:stCxn id="9" idx="1"/>
            <a:endCxn id="16" idx="3"/>
          </p:cNvCxnSpPr>
          <p:nvPr/>
        </p:nvCxnSpPr>
        <p:spPr>
          <a:xfrm flipH="1">
            <a:off x="1505520" y="2535362"/>
            <a:ext cx="1291536" cy="36824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9199C8C-448B-09F3-5365-E11A3BC7E190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D8DD217-E84C-9C5D-6FB2-FCB317922003}"/>
              </a:ext>
            </a:extLst>
          </p:cNvPr>
          <p:cNvCxnSpPr>
            <a:cxnSpLocks/>
            <a:stCxn id="7" idx="3"/>
            <a:endCxn id="19" idx="1"/>
          </p:cNvCxnSpPr>
          <p:nvPr/>
        </p:nvCxnSpPr>
        <p:spPr>
          <a:xfrm flipV="1">
            <a:off x="9362436" y="1064259"/>
            <a:ext cx="1309113" cy="71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B357C4-5776-5751-5038-4CD8E1C838BD}"/>
              </a:ext>
            </a:extLst>
          </p:cNvPr>
          <p:cNvSpPr/>
          <p:nvPr/>
        </p:nvSpPr>
        <p:spPr>
          <a:xfrm>
            <a:off x="10671549" y="922217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B6FFD38-132B-3E87-C79F-DF12C609D100}"/>
              </a:ext>
            </a:extLst>
          </p:cNvPr>
          <p:cNvCxnSpPr>
            <a:cxnSpLocks/>
            <a:stCxn id="3" idx="3"/>
            <a:endCxn id="25" idx="1"/>
          </p:cNvCxnSpPr>
          <p:nvPr/>
        </p:nvCxnSpPr>
        <p:spPr>
          <a:xfrm flipV="1">
            <a:off x="9417268" y="2507715"/>
            <a:ext cx="1254281" cy="1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8CD179D-59F4-354D-498C-2F892B0FE813}"/>
              </a:ext>
            </a:extLst>
          </p:cNvPr>
          <p:cNvSpPr/>
          <p:nvPr/>
        </p:nvSpPr>
        <p:spPr>
          <a:xfrm>
            <a:off x="10671549" y="23656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B20ACEBB-F885-D388-807D-50D66A7D34CB}"/>
              </a:ext>
            </a:extLst>
          </p:cNvPr>
          <p:cNvCxnSpPr>
            <a:cxnSpLocks/>
            <a:stCxn id="8" idx="0"/>
            <a:endCxn id="32" idx="1"/>
          </p:cNvCxnSpPr>
          <p:nvPr/>
        </p:nvCxnSpPr>
        <p:spPr>
          <a:xfrm rot="5400000" flipH="1" flipV="1">
            <a:off x="8236809" y="-1519794"/>
            <a:ext cx="280482" cy="4588998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39EE81-1E41-6A36-FA60-5B8D1D9274FD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E1A7121D-139A-61B7-BBF5-BF29EA1634CF}"/>
              </a:ext>
            </a:extLst>
          </p:cNvPr>
          <p:cNvCxnSpPr>
            <a:cxnSpLocks/>
            <a:stCxn id="6" idx="5"/>
            <a:endCxn id="38" idx="1"/>
          </p:cNvCxnSpPr>
          <p:nvPr/>
        </p:nvCxnSpPr>
        <p:spPr>
          <a:xfrm rot="16200000" flipH="1">
            <a:off x="8328612" y="1403764"/>
            <a:ext cx="682225" cy="4003650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026329D-2D10-7FF5-712B-CF1F38CA0B5E}"/>
              </a:ext>
            </a:extLst>
          </p:cNvPr>
          <p:cNvSpPr/>
          <p:nvPr/>
        </p:nvSpPr>
        <p:spPr>
          <a:xfrm>
            <a:off x="10671549" y="3604660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449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AADE4B-DB65-86F7-B2CE-D13D1CA20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637" y="1675624"/>
            <a:ext cx="5947636" cy="381658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88334FB-96C6-9A4A-CE11-2E00E174BBB6}"/>
              </a:ext>
            </a:extLst>
          </p:cNvPr>
          <p:cNvSpPr/>
          <p:nvPr/>
        </p:nvSpPr>
        <p:spPr>
          <a:xfrm>
            <a:off x="3189314" y="4749454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E3BC99-AE94-8E81-B6E3-3018B095E11A}"/>
              </a:ext>
            </a:extLst>
          </p:cNvPr>
          <p:cNvSpPr/>
          <p:nvPr/>
        </p:nvSpPr>
        <p:spPr>
          <a:xfrm>
            <a:off x="7540852" y="4314448"/>
            <a:ext cx="815267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AAFA48B-81DD-1D3D-AA99-50C5F26007AA}"/>
              </a:ext>
            </a:extLst>
          </p:cNvPr>
          <p:cNvSpPr/>
          <p:nvPr/>
        </p:nvSpPr>
        <p:spPr>
          <a:xfrm>
            <a:off x="5466732" y="2126097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DFF112-9324-B0AA-FE3A-97F89073E581}"/>
              </a:ext>
            </a:extLst>
          </p:cNvPr>
          <p:cNvSpPr/>
          <p:nvPr/>
        </p:nvSpPr>
        <p:spPr>
          <a:xfrm>
            <a:off x="5272903" y="3024081"/>
            <a:ext cx="1778198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245A023-D676-9ABA-6A9A-9B9046AAC4A6}"/>
              </a:ext>
            </a:extLst>
          </p:cNvPr>
          <p:cNvSpPr/>
          <p:nvPr/>
        </p:nvSpPr>
        <p:spPr>
          <a:xfrm>
            <a:off x="7622235" y="1838712"/>
            <a:ext cx="1361040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B779815-1682-40B4-9101-CC9B6A268F93}"/>
              </a:ext>
            </a:extLst>
          </p:cNvPr>
          <p:cNvCxnSpPr>
            <a:cxnSpLocks/>
            <a:stCxn id="6" idx="1"/>
            <a:endCxn id="36" idx="3"/>
          </p:cNvCxnSpPr>
          <p:nvPr/>
        </p:nvCxnSpPr>
        <p:spPr>
          <a:xfrm flipH="1">
            <a:off x="2308622" y="4966957"/>
            <a:ext cx="88069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9E749A-102D-4F3C-6B78-1CC069091266}"/>
              </a:ext>
            </a:extLst>
          </p:cNvPr>
          <p:cNvSpPr/>
          <p:nvPr/>
        </p:nvSpPr>
        <p:spPr>
          <a:xfrm>
            <a:off x="9859208" y="126270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C04F1E-8E4F-9B0B-C340-9B8CD3DE35A3}"/>
              </a:ext>
            </a:extLst>
          </p:cNvPr>
          <p:cNvCxnSpPr>
            <a:cxnSpLocks/>
            <a:stCxn id="7" idx="3"/>
            <a:endCxn id="28" idx="1"/>
          </p:cNvCxnSpPr>
          <p:nvPr/>
        </p:nvCxnSpPr>
        <p:spPr>
          <a:xfrm>
            <a:off x="8356119" y="4531951"/>
            <a:ext cx="150308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20250CA-7534-4700-1C27-671D9239090C}"/>
              </a:ext>
            </a:extLst>
          </p:cNvPr>
          <p:cNvCxnSpPr>
            <a:cxnSpLocks/>
            <a:stCxn id="12" idx="3"/>
            <a:endCxn id="40" idx="1"/>
          </p:cNvCxnSpPr>
          <p:nvPr/>
        </p:nvCxnSpPr>
        <p:spPr>
          <a:xfrm flipV="1">
            <a:off x="8983275" y="2261776"/>
            <a:ext cx="875933" cy="43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CE5DA1E-E5AD-B718-ABCB-99003C7DDE57}"/>
              </a:ext>
            </a:extLst>
          </p:cNvPr>
          <p:cNvSpPr/>
          <p:nvPr/>
        </p:nvSpPr>
        <p:spPr>
          <a:xfrm>
            <a:off x="9859208" y="438990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C6470AD-DFBD-39A1-112C-4577808C1250}"/>
              </a:ext>
            </a:extLst>
          </p:cNvPr>
          <p:cNvSpPr/>
          <p:nvPr/>
        </p:nvSpPr>
        <p:spPr>
          <a:xfrm>
            <a:off x="1938990" y="331335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A90EF425-1D25-6AD9-42C4-7CA7CB331B6C}"/>
              </a:ext>
            </a:extLst>
          </p:cNvPr>
          <p:cNvCxnSpPr>
            <a:cxnSpLocks/>
            <a:stCxn id="9" idx="1"/>
            <a:endCxn id="34" idx="3"/>
          </p:cNvCxnSpPr>
          <p:nvPr/>
        </p:nvCxnSpPr>
        <p:spPr>
          <a:xfrm flipH="1">
            <a:off x="2308622" y="3451490"/>
            <a:ext cx="2964281" cy="39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0BA72B3-D1A4-284D-FE7C-76184A12F942}"/>
              </a:ext>
            </a:extLst>
          </p:cNvPr>
          <p:cNvSpPr/>
          <p:nvPr/>
        </p:nvSpPr>
        <p:spPr>
          <a:xfrm>
            <a:off x="1938990" y="482491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6AA3729-EA63-D3E0-0E14-2D4DF37E857B}"/>
              </a:ext>
            </a:extLst>
          </p:cNvPr>
          <p:cNvSpPr/>
          <p:nvPr/>
        </p:nvSpPr>
        <p:spPr>
          <a:xfrm>
            <a:off x="9859208" y="211973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D8653F85-3664-053B-31E5-76672197ABD5}"/>
              </a:ext>
            </a:extLst>
          </p:cNvPr>
          <p:cNvCxnSpPr>
            <a:cxnSpLocks/>
            <a:stCxn id="8" idx="3"/>
            <a:endCxn id="15" idx="1"/>
          </p:cNvCxnSpPr>
          <p:nvPr/>
        </p:nvCxnSpPr>
        <p:spPr>
          <a:xfrm flipV="1">
            <a:off x="6674095" y="1404750"/>
            <a:ext cx="3185113" cy="938850"/>
          </a:xfrm>
          <a:prstGeom prst="bentConnector3">
            <a:avLst>
              <a:gd name="adj1" fmla="val 1576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7DDA1FC-4964-5E5A-1518-13ECD5895320}"/>
              </a:ext>
            </a:extLst>
          </p:cNvPr>
          <p:cNvSpPr/>
          <p:nvPr/>
        </p:nvSpPr>
        <p:spPr>
          <a:xfrm>
            <a:off x="5292965" y="1850432"/>
            <a:ext cx="1606069" cy="204644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7816C364-BB35-D293-7C96-60FB443E81C0}"/>
              </a:ext>
            </a:extLst>
          </p:cNvPr>
          <p:cNvCxnSpPr>
            <a:cxnSpLocks/>
            <a:stCxn id="45" idx="0"/>
            <a:endCxn id="51" idx="1"/>
          </p:cNvCxnSpPr>
          <p:nvPr/>
        </p:nvCxnSpPr>
        <p:spPr>
          <a:xfrm rot="5400000" flipH="1" flipV="1">
            <a:off x="7557735" y="-451041"/>
            <a:ext cx="839738" cy="376320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E8983280-7030-2220-87F5-B05E2DFE763A}"/>
              </a:ext>
            </a:extLst>
          </p:cNvPr>
          <p:cNvSpPr/>
          <p:nvPr/>
        </p:nvSpPr>
        <p:spPr>
          <a:xfrm>
            <a:off x="9859208" y="86865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027653E-DECD-DCE6-A2B6-DA4CEF8ACA43}"/>
              </a:ext>
            </a:extLst>
          </p:cNvPr>
          <p:cNvSpPr/>
          <p:nvPr/>
        </p:nvSpPr>
        <p:spPr>
          <a:xfrm>
            <a:off x="5774303" y="4651660"/>
            <a:ext cx="592219" cy="555590"/>
          </a:xfrm>
          <a:prstGeom prst="ellipse">
            <a:avLst/>
          </a:prstGeom>
          <a:noFill/>
          <a:ln w="38100">
            <a:solidFill>
              <a:srgbClr val="87EDF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88A92C97-A004-5DF9-3B1F-C0B5E86C5075}"/>
              </a:ext>
            </a:extLst>
          </p:cNvPr>
          <p:cNvCxnSpPr>
            <a:cxnSpLocks/>
            <a:stCxn id="2" idx="4"/>
            <a:endCxn id="16" idx="1"/>
          </p:cNvCxnSpPr>
          <p:nvPr/>
        </p:nvCxnSpPr>
        <p:spPr>
          <a:xfrm rot="16200000" flipH="1">
            <a:off x="7644781" y="3632881"/>
            <a:ext cx="640058" cy="3788795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A083C33-B81C-9E8F-1D71-2837E9182C1D}"/>
              </a:ext>
            </a:extLst>
          </p:cNvPr>
          <p:cNvSpPr/>
          <p:nvPr/>
        </p:nvSpPr>
        <p:spPr>
          <a:xfrm>
            <a:off x="9859208" y="5705266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64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E97A6741-8FAD-1CDA-4790-6B70554B5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388873"/>
              </p:ext>
            </p:extLst>
          </p:nvPr>
        </p:nvGraphicFramePr>
        <p:xfrm>
          <a:off x="597633" y="2034282"/>
          <a:ext cx="11118652" cy="3692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크로스 헤어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텍스트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별로 생성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총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(-950, 850)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게이지 바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별로 생성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총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UV(50, 720)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11567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m_Finding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주변 적 탐색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(0, 150)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m_Rader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레이더 탐색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100*100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UV(?)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m_MyBullet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현재 남은 총알 및 전체 총알 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(750, 650)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0288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진행률 및 남은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805372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미사일 활성화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-)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5732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1815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076062" y="3255707"/>
            <a:ext cx="4039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7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74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7.1.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B7A3FEB-5A3D-C733-B566-655B7CA1B064}"/>
              </a:ext>
            </a:extLst>
          </p:cNvPr>
          <p:cNvSpPr/>
          <p:nvPr/>
        </p:nvSpPr>
        <p:spPr>
          <a:xfrm>
            <a:off x="388039" y="828000"/>
            <a:ext cx="6485201" cy="933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이중화를 통한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HA(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고가용성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각 장애 상황에 대해서 후속조치가 되는 서버를 구현한다</a:t>
            </a:r>
            <a:r>
              <a:rPr kumimoji="0" lang="en-US" altLang="ko-KR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A02BDA8-DC5A-628D-24F8-E45BC5D48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86076"/>
              </p:ext>
            </p:extLst>
          </p:nvPr>
        </p:nvGraphicFramePr>
        <p:xfrm>
          <a:off x="388039" y="1865570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sz="20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527CBA53-28A9-9B28-C653-1880BEBAB3CA}"/>
              </a:ext>
            </a:extLst>
          </p:cNvPr>
          <p:cNvSpPr/>
          <p:nvPr/>
        </p:nvSpPr>
        <p:spPr>
          <a:xfrm>
            <a:off x="388040" y="3657601"/>
            <a:ext cx="11145250" cy="26449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기존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서버를 릴레이 서버와 로직 서버로 분리한다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로직 서버는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Active-Standby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구조로 이중화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하나의 서버군은 릴레이 서버 하나와 다수의 로직 서버로 구성되며 이러한 서버군도 이중화하여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b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SPOF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없도록 한다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주기적으로 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Actiive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서버와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Standby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서버는 서로 상태를 확인하고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서버간의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동기화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서버가 다운되었을 경우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다운된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서버의 장애 이슈 처리와 서버 복구가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790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7.2.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레이 </a:t>
            </a:r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트레이싱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41FB930-5E2C-2CDA-E015-528CBC2898E0}"/>
              </a:ext>
            </a:extLst>
          </p:cNvPr>
          <p:cNvSpPr/>
          <p:nvPr/>
        </p:nvSpPr>
        <p:spPr>
          <a:xfrm>
            <a:off x="449047" y="858979"/>
            <a:ext cx="11415823" cy="15641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내 건물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등 모든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오브젝트에 광선 추적을 통한 실시간 그림자를 적용한다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 대상의 굴절과 반사광을 계산하여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래스터라이제이션보다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자연스러운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그래픽을 보인다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움직이는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물체가 건물의 유리나 강가의 물을 지나갈 때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유리나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 표면에 움직이는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물체의 텍스쳐가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입혀진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상태로 비춰지게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2249F6-0CD5-63B3-7C3E-958C60A3A6E9}"/>
              </a:ext>
            </a:extLst>
          </p:cNvPr>
          <p:cNvSpPr/>
          <p:nvPr/>
        </p:nvSpPr>
        <p:spPr>
          <a:xfrm>
            <a:off x="388138" y="2926965"/>
            <a:ext cx="11024434" cy="3558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빛을 추적하기 위해 카메라에서 발사된 광선을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광선이라 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광선이 다른 물체에 닿지 않고 광원으로 도달하는 경우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간접광은 없다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 판단하고 계산을 종료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 광원으로 도달하는 중 다른 물체에 닿을 경우 그림자에 가려지거나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반사와 굴절이 되는 과정을 판단하고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그림자에 가려져서 생기는 그림자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반사로 생기는 반사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굴절하는 굴절 광선들을 생성한다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광선들로 계산하여 계산된 광선들이 물체에 부딪힘 없이 광원에 도달할 때까지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재귀적으로 위 과정을 반복한다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75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1.1.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DB181A19-8401-EC7D-D19A-97106D83F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838648"/>
              </p:ext>
            </p:extLst>
          </p:nvPr>
        </p:nvGraphicFramePr>
        <p:xfrm>
          <a:off x="808169" y="938511"/>
          <a:ext cx="10821578" cy="253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4545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9427033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  <a:endParaRPr lang="ko-KR" altLang="en-US" sz="160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1095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TPS/FPS,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액션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개발환경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DirectX12, IOCP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참여 인원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8753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다른 플레이어들과 함께 제한 시간 안에 적 </a:t>
                      </a:r>
                      <a:r>
                        <a:rPr lang="en-US" altLang="ko-KR" sz="1600" dirty="0"/>
                        <a:t>NPC</a:t>
                      </a:r>
                      <a:r>
                        <a:rPr lang="ko-KR" altLang="en-US" sz="1600" dirty="0"/>
                        <a:t>를 모두 처치하고 거점 지역을 점령하는 멀티 게임이다</a:t>
                      </a:r>
                      <a:r>
                        <a:rPr lang="en-US" altLang="ko-KR" sz="1600" dirty="0"/>
                        <a:t>.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089976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051BE5E-B090-F84E-1EBA-31B7CAE8BC90}"/>
              </a:ext>
            </a:extLst>
          </p:cNvPr>
          <p:cNvSpPr txBox="1"/>
          <p:nvPr/>
        </p:nvSpPr>
        <p:spPr>
          <a:xfrm>
            <a:off x="388138" y="355821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FD2AF-51B1-6F82-88AD-910C70ADF613}"/>
              </a:ext>
            </a:extLst>
          </p:cNvPr>
          <p:cNvSpPr txBox="1"/>
          <p:nvPr/>
        </p:nvSpPr>
        <p:spPr>
          <a:xfrm>
            <a:off x="808168" y="3927548"/>
            <a:ext cx="84204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제한시간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 안에 모든 적을 처치하고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거점 점령 게이지가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100%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도달하면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클리어되며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다음 스테이지로 넘어간다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lang="ko-KR" altLang="en-US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F746C29-1343-9802-E697-2BFE043B4B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866876"/>
              </p:ext>
            </p:extLst>
          </p:nvPr>
        </p:nvGraphicFramePr>
        <p:xfrm>
          <a:off x="808168" y="4595055"/>
          <a:ext cx="10821578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8032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9013546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Stage</a:t>
                      </a:r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 </a:t>
                      </a:r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1 </a:t>
                      </a:r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공중</a:t>
                      </a:r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+ </a:t>
                      </a:r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지상전</a:t>
                      </a:r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1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모두 처치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거점 점령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제한 시간 오버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60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542005" y="325570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8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782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5EBAB93-7611-15DA-8503-80C325B2B74F}"/>
              </a:ext>
            </a:extLst>
          </p:cNvPr>
          <p:cNvGrpSpPr/>
          <p:nvPr/>
        </p:nvGrpSpPr>
        <p:grpSpPr>
          <a:xfrm>
            <a:off x="1136970" y="989345"/>
            <a:ext cx="9918060" cy="4879310"/>
            <a:chOff x="1136970" y="1423260"/>
            <a:chExt cx="9918060" cy="48793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6560E4E-9150-1EFB-62E6-18A02F6FFCA2}"/>
                </a:ext>
              </a:extLst>
            </p:cNvPr>
            <p:cNvSpPr/>
            <p:nvPr/>
          </p:nvSpPr>
          <p:spPr>
            <a:xfrm>
              <a:off x="1136970" y="1423260"/>
              <a:ext cx="9918060" cy="479797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6F32F9-C076-0DAD-A48B-74896B3E575A}"/>
                </a:ext>
              </a:extLst>
            </p:cNvPr>
            <p:cNvSpPr txBox="1"/>
            <p:nvPr/>
          </p:nvSpPr>
          <p:spPr>
            <a:xfrm>
              <a:off x="1136970" y="1436623"/>
              <a:ext cx="4959019" cy="486594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1_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비행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https://www.youtube.com/watch?v=Vx2X-p3uM6A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05: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2_ 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맵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자체 제작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부위 별 손상 및 파괴 표시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https://donghwa-kim.github.io/SelectiveSearch.html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배틀 필드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https://www.youtube.com/watch?v=7zZXX_nQCTw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5_ WORLD OF WARPLANES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https://www.youtube.com/watch?v=mg9yU5W5kxc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20000"/>
                </a:lnSpc>
                <a:buClr>
                  <a:schemeClr val="lt2"/>
                </a:buClr>
                <a:buSzPts val="1400"/>
              </a:pP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6_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 헬기에게 공격 시 게임 화면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(Battle Field 4)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https://www.youtube.com/watch?v=8R1XFU8ecEM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7_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지정한 지역에 폭탄을 떨어뜨리는 게임 화면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(World of Warplanes)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https://www.youtube.com/watch?v=Cj8kp11kQUA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8_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https://www.youtube.com/watch?v=lol70WbRs2c&amp;t=347s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9_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https://www.youtube.com/watch?v=XIuvo6OOzJg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C1FDAC4-B0CF-702F-89F5-9731AA0D7609}"/>
                </a:ext>
              </a:extLst>
            </p:cNvPr>
            <p:cNvSpPr txBox="1"/>
            <p:nvPr/>
          </p:nvSpPr>
          <p:spPr>
            <a:xfrm>
              <a:off x="6095989" y="1876748"/>
              <a:ext cx="4959028" cy="39857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사용하는 키보드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마우스 표시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https://dpg.danawa.com/bbs/view?boardSeq=244&amp;listSeq=4044271&amp;past=Y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11_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맵 풍경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https://news.mt.co.kr/mtview.php?no=2012010917308124842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대공포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https://namu.wiki/w/%EB%AF%B8%EC%82%AC%EC%9D%BC%20%ED%8F%AC%ED%83%91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13_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벙커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https://namu.wiki/w/%EB%B2%99%EC%BB%A4(%EC%8A%A4%ED%83%80%ED%81%AC%EB%9E%98%ED%94%84%ED%8A%B8%20%EC%8B%9C%EB%A6%AC%EC%A6%88)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서버 이중화 도식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https://www.ncloud24.com/goods/marketplace/ha_double-take.php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31: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15_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레이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트레이싱과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래스터라이제이션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비교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https://developer.nvidia.com/ko-kr/blog/%ED%8C%A8%EC%8A%A4-%ED%8A%B8%EB%A0%88%EC%9D%B4%EC%8B%B1%EC%9D%B4%EB%9E%80/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2536D6CF-A3E5-8913-2765-0D928BC56B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5989" y="1682636"/>
              <a:ext cx="11" cy="4242084"/>
            </a:xfrm>
            <a:prstGeom prst="line">
              <a:avLst/>
            </a:prstGeom>
            <a:ln w="28575">
              <a:solidFill>
                <a:srgbClr val="396E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793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YOU</a:t>
            </a:r>
            <a:endParaRPr lang="ko-KR" altLang="en-US" sz="4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3860" y="6339011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 sz="11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1.3.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</a:t>
            </a:r>
            <a:r>
              <a:rPr lang="ko-KR" altLang="en-US" sz="18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플로우차트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4393B3DB-E1FC-3CD0-B197-821F86413AE6}"/>
              </a:ext>
            </a:extLst>
          </p:cNvPr>
          <p:cNvSpPr/>
          <p:nvPr/>
        </p:nvSpPr>
        <p:spPr>
          <a:xfrm>
            <a:off x="1447949" y="962567"/>
            <a:ext cx="1705681" cy="72498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실행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B967F55-1F31-F504-42B8-B0EDECB300E3}"/>
              </a:ext>
            </a:extLst>
          </p:cNvPr>
          <p:cNvSpPr/>
          <p:nvPr/>
        </p:nvSpPr>
        <p:spPr>
          <a:xfrm>
            <a:off x="462753" y="4419675"/>
            <a:ext cx="1310402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방 생성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D7899B6-D3BD-C396-260D-B3AF99A37B1C}"/>
              </a:ext>
            </a:extLst>
          </p:cNvPr>
          <p:cNvSpPr/>
          <p:nvPr/>
        </p:nvSpPr>
        <p:spPr>
          <a:xfrm>
            <a:off x="5393541" y="2860473"/>
            <a:ext cx="170046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게임 시작버튼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dvent Pro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활성화</a:t>
            </a:r>
            <a:endParaRPr lang="ko-KR" altLang="en-US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46F749-A356-35C3-19EB-ECFA7BE82392}"/>
              </a:ext>
            </a:extLst>
          </p:cNvPr>
          <p:cNvSpPr/>
          <p:nvPr/>
        </p:nvSpPr>
        <p:spPr>
          <a:xfrm>
            <a:off x="5591368" y="3730321"/>
            <a:ext cx="1304807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 </a:t>
            </a: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6FACD9F-DF5B-AACD-A0F8-A09D7C7933DE}"/>
              </a:ext>
            </a:extLst>
          </p:cNvPr>
          <p:cNvCxnSpPr>
            <a:cxnSpLocks/>
            <a:stCxn id="3" idx="4"/>
            <a:endCxn id="51" idx="0"/>
          </p:cNvCxnSpPr>
          <p:nvPr/>
        </p:nvCxnSpPr>
        <p:spPr>
          <a:xfrm flipH="1">
            <a:off x="2294260" y="1687556"/>
            <a:ext cx="6530" cy="34776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9F90FEF-AE6E-7BCF-CF6F-38B3F6A85C69}"/>
              </a:ext>
            </a:extLst>
          </p:cNvPr>
          <p:cNvSpPr/>
          <p:nvPr/>
        </p:nvSpPr>
        <p:spPr>
          <a:xfrm>
            <a:off x="1641859" y="2035323"/>
            <a:ext cx="1304801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</a:p>
        </p:txBody>
      </p:sp>
      <p:sp>
        <p:nvSpPr>
          <p:cNvPr id="86" name="다이아몬드 85">
            <a:extLst>
              <a:ext uri="{FF2B5EF4-FFF2-40B4-BE49-F238E27FC236}">
                <a16:creationId xmlns:a16="http://schemas.microsoft.com/office/drawing/2014/main" id="{739A55D0-E864-531E-5E3C-B65593B518C5}"/>
              </a:ext>
            </a:extLst>
          </p:cNvPr>
          <p:cNvSpPr/>
          <p:nvPr/>
        </p:nvSpPr>
        <p:spPr>
          <a:xfrm>
            <a:off x="5323811" y="1927597"/>
            <a:ext cx="1862979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 최대 </a:t>
            </a:r>
            <a:b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인원에 도달했는가</a:t>
            </a: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248DC0B0-F4DD-FF99-4168-698F0A66EF99}"/>
              </a:ext>
            </a:extLst>
          </p:cNvPr>
          <p:cNvCxnSpPr>
            <a:cxnSpLocks/>
            <a:stCxn id="86" idx="2"/>
            <a:endCxn id="8" idx="0"/>
          </p:cNvCxnSpPr>
          <p:nvPr/>
        </p:nvCxnSpPr>
        <p:spPr>
          <a:xfrm flipH="1">
            <a:off x="6243771" y="2681859"/>
            <a:ext cx="11530" cy="178614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3E55579E-4204-B869-B8FD-ED3C1BFCA09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6243771" y="3535176"/>
            <a:ext cx="1" cy="1951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다이아몬드 128">
            <a:extLst>
              <a:ext uri="{FF2B5EF4-FFF2-40B4-BE49-F238E27FC236}">
                <a16:creationId xmlns:a16="http://schemas.microsoft.com/office/drawing/2014/main" id="{D2A9E6F6-EDAE-7926-AE89-2B2AB8FBCC97}"/>
              </a:ext>
            </a:extLst>
          </p:cNvPr>
          <p:cNvSpPr/>
          <p:nvPr/>
        </p:nvSpPr>
        <p:spPr>
          <a:xfrm>
            <a:off x="5173482" y="4591887"/>
            <a:ext cx="2140581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클리어 조건을 만족하는가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B738D3EA-4BC5-E7FB-180B-93FF65B7FE5C}"/>
              </a:ext>
            </a:extLst>
          </p:cNvPr>
          <p:cNvCxnSpPr>
            <a:cxnSpLocks/>
            <a:stCxn id="9" idx="2"/>
            <a:endCxn id="129" idx="0"/>
          </p:cNvCxnSpPr>
          <p:nvPr/>
        </p:nvCxnSpPr>
        <p:spPr>
          <a:xfrm>
            <a:off x="6243772" y="4405024"/>
            <a:ext cx="1" cy="18686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연결선: 꺾임 142">
            <a:extLst>
              <a:ext uri="{FF2B5EF4-FFF2-40B4-BE49-F238E27FC236}">
                <a16:creationId xmlns:a16="http://schemas.microsoft.com/office/drawing/2014/main" id="{664AB996-80C6-B6AC-4637-871DADA9D911}"/>
              </a:ext>
            </a:extLst>
          </p:cNvPr>
          <p:cNvCxnSpPr>
            <a:cxnSpLocks/>
            <a:stCxn id="129" idx="3"/>
            <a:endCxn id="9" idx="3"/>
          </p:cNvCxnSpPr>
          <p:nvPr/>
        </p:nvCxnSpPr>
        <p:spPr>
          <a:xfrm flipH="1" flipV="1">
            <a:off x="6896175" y="4067673"/>
            <a:ext cx="417888" cy="901345"/>
          </a:xfrm>
          <a:prstGeom prst="bentConnector3">
            <a:avLst>
              <a:gd name="adj1" fmla="val -5470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1628FCB0-2CAB-4BC7-196D-0C0E2A66A4D2}"/>
              </a:ext>
            </a:extLst>
          </p:cNvPr>
          <p:cNvSpPr/>
          <p:nvPr/>
        </p:nvSpPr>
        <p:spPr>
          <a:xfrm>
            <a:off x="8481341" y="1864213"/>
            <a:ext cx="1839924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종료 후 로딩화면</a:t>
            </a:r>
          </a:p>
        </p:txBody>
      </p:sp>
      <p:sp>
        <p:nvSpPr>
          <p:cNvPr id="169" name="다이아몬드 168">
            <a:extLst>
              <a:ext uri="{FF2B5EF4-FFF2-40B4-BE49-F238E27FC236}">
                <a16:creationId xmlns:a16="http://schemas.microsoft.com/office/drawing/2014/main" id="{A4A996FA-EC35-9DC0-3DF8-F85E8FDBF8C7}"/>
              </a:ext>
            </a:extLst>
          </p:cNvPr>
          <p:cNvSpPr/>
          <p:nvPr/>
        </p:nvSpPr>
        <p:spPr>
          <a:xfrm>
            <a:off x="8331016" y="3050439"/>
            <a:ext cx="2140581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클리어 조건을 만족하는가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77" name="직선 화살표 연결선 176">
            <a:extLst>
              <a:ext uri="{FF2B5EF4-FFF2-40B4-BE49-F238E27FC236}">
                <a16:creationId xmlns:a16="http://schemas.microsoft.com/office/drawing/2014/main" id="{E1BFB39C-3E84-C5BC-450C-9B616BD88ECF}"/>
              </a:ext>
            </a:extLst>
          </p:cNvPr>
          <p:cNvCxnSpPr>
            <a:cxnSpLocks/>
            <a:stCxn id="169" idx="2"/>
            <a:endCxn id="189" idx="0"/>
          </p:cNvCxnSpPr>
          <p:nvPr/>
        </p:nvCxnSpPr>
        <p:spPr>
          <a:xfrm flipH="1">
            <a:off x="9401304" y="3804701"/>
            <a:ext cx="3" cy="1061747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543779CB-CC28-7487-F0FE-4D106C517597}"/>
              </a:ext>
            </a:extLst>
          </p:cNvPr>
          <p:cNvSpPr/>
          <p:nvPr/>
        </p:nvSpPr>
        <p:spPr>
          <a:xfrm>
            <a:off x="8359454" y="4866448"/>
            <a:ext cx="208370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 결과 출력</a:t>
            </a:r>
            <a:endParaRPr lang="en-US" altLang="ko-KR" sz="14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유저 데이터 저장</a:t>
            </a:r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DFB8C11E-DF87-A837-5711-DD9763341F92}"/>
              </a:ext>
            </a:extLst>
          </p:cNvPr>
          <p:cNvSpPr/>
          <p:nvPr/>
        </p:nvSpPr>
        <p:spPr>
          <a:xfrm>
            <a:off x="10471598" y="5725032"/>
            <a:ext cx="1441980" cy="69728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종료</a:t>
            </a:r>
          </a:p>
        </p:txBody>
      </p:sp>
      <p:cxnSp>
        <p:nvCxnSpPr>
          <p:cNvPr id="194" name="직선 화살표 연결선 193">
            <a:extLst>
              <a:ext uri="{FF2B5EF4-FFF2-40B4-BE49-F238E27FC236}">
                <a16:creationId xmlns:a16="http://schemas.microsoft.com/office/drawing/2014/main" id="{EB7762A9-8E42-5E6C-61F9-1037B9911977}"/>
              </a:ext>
            </a:extLst>
          </p:cNvPr>
          <p:cNvCxnSpPr>
            <a:cxnSpLocks/>
            <a:stCxn id="189" idx="2"/>
            <a:endCxn id="200" idx="0"/>
          </p:cNvCxnSpPr>
          <p:nvPr/>
        </p:nvCxnSpPr>
        <p:spPr>
          <a:xfrm>
            <a:off x="9401304" y="5541151"/>
            <a:ext cx="0" cy="1951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직사각형 199">
            <a:extLst>
              <a:ext uri="{FF2B5EF4-FFF2-40B4-BE49-F238E27FC236}">
                <a16:creationId xmlns:a16="http://schemas.microsoft.com/office/drawing/2014/main" id="{0E7DED59-232A-B928-1F59-768AC37C6E84}"/>
              </a:ext>
            </a:extLst>
          </p:cNvPr>
          <p:cNvSpPr/>
          <p:nvPr/>
        </p:nvSpPr>
        <p:spPr>
          <a:xfrm>
            <a:off x="8819932" y="5736321"/>
            <a:ext cx="116274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종료</a:t>
            </a:r>
          </a:p>
        </p:txBody>
      </p:sp>
      <p:cxnSp>
        <p:nvCxnSpPr>
          <p:cNvPr id="203" name="직선 화살표 연결선 202">
            <a:extLst>
              <a:ext uri="{FF2B5EF4-FFF2-40B4-BE49-F238E27FC236}">
                <a16:creationId xmlns:a16="http://schemas.microsoft.com/office/drawing/2014/main" id="{CF3A4428-923A-EA60-B621-E44B9BBF2CEB}"/>
              </a:ext>
            </a:extLst>
          </p:cNvPr>
          <p:cNvCxnSpPr>
            <a:cxnSpLocks/>
            <a:stCxn id="200" idx="3"/>
            <a:endCxn id="193" idx="2"/>
          </p:cNvCxnSpPr>
          <p:nvPr/>
        </p:nvCxnSpPr>
        <p:spPr>
          <a:xfrm flipV="1">
            <a:off x="9982675" y="6073672"/>
            <a:ext cx="488923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1503AB83-886B-ADAC-6499-199C51B42067}"/>
              </a:ext>
            </a:extLst>
          </p:cNvPr>
          <p:cNvSpPr txBox="1"/>
          <p:nvPr/>
        </p:nvSpPr>
        <p:spPr>
          <a:xfrm>
            <a:off x="5763831" y="2553296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DB19BB25-1E47-09BA-FE8F-E8FFD7A9BF40}"/>
              </a:ext>
            </a:extLst>
          </p:cNvPr>
          <p:cNvSpPr txBox="1"/>
          <p:nvPr/>
        </p:nvSpPr>
        <p:spPr>
          <a:xfrm>
            <a:off x="6309526" y="5256013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986C9DD7-0374-CD1D-D14C-F193779F6819}"/>
              </a:ext>
            </a:extLst>
          </p:cNvPr>
          <p:cNvSpPr txBox="1"/>
          <p:nvPr/>
        </p:nvSpPr>
        <p:spPr>
          <a:xfrm>
            <a:off x="8964692" y="374057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13F88339-27EA-B652-F4D6-6E095752BBE0}"/>
              </a:ext>
            </a:extLst>
          </p:cNvPr>
          <p:cNvSpPr txBox="1"/>
          <p:nvPr/>
        </p:nvSpPr>
        <p:spPr>
          <a:xfrm>
            <a:off x="7126577" y="4702964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다이아몬드 27">
            <a:extLst>
              <a:ext uri="{FF2B5EF4-FFF2-40B4-BE49-F238E27FC236}">
                <a16:creationId xmlns:a16="http://schemas.microsoft.com/office/drawing/2014/main" id="{254178BE-D0BB-A9D0-42D6-59AC61ADDBC4}"/>
              </a:ext>
            </a:extLst>
          </p:cNvPr>
          <p:cNvSpPr/>
          <p:nvPr/>
        </p:nvSpPr>
        <p:spPr>
          <a:xfrm>
            <a:off x="1357173" y="3098846"/>
            <a:ext cx="1862979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방 만들기를 눌렀는가</a:t>
            </a: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F3497C2-4318-3898-DD44-E69B15A498EE}"/>
              </a:ext>
            </a:extLst>
          </p:cNvPr>
          <p:cNvCxnSpPr>
            <a:cxnSpLocks/>
            <a:stCxn id="51" idx="2"/>
            <a:endCxn id="28" idx="0"/>
          </p:cNvCxnSpPr>
          <p:nvPr/>
        </p:nvCxnSpPr>
        <p:spPr>
          <a:xfrm flipH="1">
            <a:off x="2288663" y="2710026"/>
            <a:ext cx="5597" cy="3888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DAE29F3-E6A0-903B-1F82-60EE1B75D2DD}"/>
              </a:ext>
            </a:extLst>
          </p:cNvPr>
          <p:cNvSpPr/>
          <p:nvPr/>
        </p:nvSpPr>
        <p:spPr>
          <a:xfrm>
            <a:off x="2685184" y="4419675"/>
            <a:ext cx="1310402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빠른 시작</a:t>
            </a:r>
            <a:b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방 매칭</a:t>
            </a: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99AB3CA-16D9-5B55-02D9-5FF0C53D80BB}"/>
              </a:ext>
            </a:extLst>
          </p:cNvPr>
          <p:cNvCxnSpPr>
            <a:cxnSpLocks/>
            <a:stCxn id="148" idx="2"/>
            <a:endCxn id="169" idx="0"/>
          </p:cNvCxnSpPr>
          <p:nvPr/>
        </p:nvCxnSpPr>
        <p:spPr>
          <a:xfrm>
            <a:off x="9401303" y="2538916"/>
            <a:ext cx="4" cy="5115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A5B567E-3AFA-B87F-036F-20A7CCE38BA1}"/>
              </a:ext>
            </a:extLst>
          </p:cNvPr>
          <p:cNvSpPr/>
          <p:nvPr/>
        </p:nvSpPr>
        <p:spPr>
          <a:xfrm>
            <a:off x="1628447" y="5641808"/>
            <a:ext cx="1310402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방 입장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2539E47E-3E84-115E-6C9F-C8A5362343A2}"/>
              </a:ext>
            </a:extLst>
          </p:cNvPr>
          <p:cNvCxnSpPr>
            <a:cxnSpLocks/>
            <a:stCxn id="28" idx="2"/>
            <a:endCxn id="6" idx="0"/>
          </p:cNvCxnSpPr>
          <p:nvPr/>
        </p:nvCxnSpPr>
        <p:spPr>
          <a:xfrm flipH="1">
            <a:off x="1117954" y="3853108"/>
            <a:ext cx="1170709" cy="566567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25D80C4-8B8B-AD61-86B7-06A62DD41948}"/>
              </a:ext>
            </a:extLst>
          </p:cNvPr>
          <p:cNvSpPr txBox="1"/>
          <p:nvPr/>
        </p:nvSpPr>
        <p:spPr>
          <a:xfrm>
            <a:off x="1146035" y="390404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9E0BAA36-3611-A8FF-FC27-772B4505A3E3}"/>
              </a:ext>
            </a:extLst>
          </p:cNvPr>
          <p:cNvCxnSpPr>
            <a:cxnSpLocks/>
            <a:stCxn id="28" idx="2"/>
            <a:endCxn id="33" idx="0"/>
          </p:cNvCxnSpPr>
          <p:nvPr/>
        </p:nvCxnSpPr>
        <p:spPr>
          <a:xfrm>
            <a:off x="2288663" y="3853108"/>
            <a:ext cx="1051722" cy="56656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C48E056D-1902-5D2C-C56E-AA0C11A8E17A}"/>
              </a:ext>
            </a:extLst>
          </p:cNvPr>
          <p:cNvSpPr txBox="1"/>
          <p:nvPr/>
        </p:nvSpPr>
        <p:spPr>
          <a:xfrm>
            <a:off x="2946065" y="3958202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348F6E4B-4638-DA7B-982B-4316D28F8C42}"/>
              </a:ext>
            </a:extLst>
          </p:cNvPr>
          <p:cNvCxnSpPr>
            <a:cxnSpLocks/>
            <a:stCxn id="6" idx="2"/>
            <a:endCxn id="40" idx="0"/>
          </p:cNvCxnSpPr>
          <p:nvPr/>
        </p:nvCxnSpPr>
        <p:spPr>
          <a:xfrm>
            <a:off x="1117954" y="5094378"/>
            <a:ext cx="1165694" cy="54743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D20ACC73-B6C8-01FB-EAD2-54D42A6EB530}"/>
              </a:ext>
            </a:extLst>
          </p:cNvPr>
          <p:cNvCxnSpPr>
            <a:cxnSpLocks/>
            <a:stCxn id="33" idx="2"/>
            <a:endCxn id="40" idx="0"/>
          </p:cNvCxnSpPr>
          <p:nvPr/>
        </p:nvCxnSpPr>
        <p:spPr>
          <a:xfrm flipH="1">
            <a:off x="2283648" y="5094378"/>
            <a:ext cx="1056737" cy="54743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3B13377B-03A2-E09D-CBB5-B9F7703E9370}"/>
              </a:ext>
            </a:extLst>
          </p:cNvPr>
          <p:cNvCxnSpPr>
            <a:cxnSpLocks/>
            <a:stCxn id="40" idx="3"/>
            <a:endCxn id="86" idx="0"/>
          </p:cNvCxnSpPr>
          <p:nvPr/>
        </p:nvCxnSpPr>
        <p:spPr>
          <a:xfrm flipV="1">
            <a:off x="2938849" y="1927597"/>
            <a:ext cx="3316452" cy="4051563"/>
          </a:xfrm>
          <a:prstGeom prst="bentConnector4">
            <a:avLst>
              <a:gd name="adj1" fmla="val 48211"/>
              <a:gd name="adj2" fmla="val 1163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20169A12-EF7B-1D12-AE2A-E65F6B41B261}"/>
              </a:ext>
            </a:extLst>
          </p:cNvPr>
          <p:cNvCxnSpPr>
            <a:cxnSpLocks/>
            <a:stCxn id="129" idx="2"/>
            <a:endCxn id="148" idx="0"/>
          </p:cNvCxnSpPr>
          <p:nvPr/>
        </p:nvCxnSpPr>
        <p:spPr>
          <a:xfrm rot="5400000" flipH="1" flipV="1">
            <a:off x="6081570" y="2026416"/>
            <a:ext cx="3481936" cy="3157530"/>
          </a:xfrm>
          <a:prstGeom prst="bentConnector5">
            <a:avLst>
              <a:gd name="adj1" fmla="val -6565"/>
              <a:gd name="adj2" fmla="val 52380"/>
              <a:gd name="adj3" fmla="val 106565"/>
            </a:avLst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5D8F7100-6FF0-4ABE-936D-2E82BE341422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</p:spTree>
    <p:extLst>
      <p:ext uri="{BB962C8B-B14F-4D97-AF65-F5344CB8AC3E}">
        <p14:creationId xmlns:p14="http://schemas.microsoft.com/office/powerpoint/2010/main" val="63375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3860" y="6339011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6</a:t>
            </a:fld>
            <a:endParaRPr lang="ko-KR" altLang="en-US" sz="11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플로우차트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179310-2023-4094-AFD4-AAC13619834F}"/>
              </a:ext>
            </a:extLst>
          </p:cNvPr>
          <p:cNvSpPr/>
          <p:nvPr/>
        </p:nvSpPr>
        <p:spPr>
          <a:xfrm>
            <a:off x="299051" y="2183296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1F3359B-72C0-2756-7D92-BD3ED96F350D}"/>
              </a:ext>
            </a:extLst>
          </p:cNvPr>
          <p:cNvSpPr/>
          <p:nvPr/>
        </p:nvSpPr>
        <p:spPr>
          <a:xfrm>
            <a:off x="3613625" y="2183295"/>
            <a:ext cx="139214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이동 및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 발견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712C685-43B8-C942-733D-ABD3C7FF31B8}"/>
              </a:ext>
            </a:extLst>
          </p:cNvPr>
          <p:cNvCxnSpPr>
            <a:cxnSpLocks/>
            <a:stCxn id="2" idx="3"/>
            <a:endCxn id="29" idx="1"/>
          </p:cNvCxnSpPr>
          <p:nvPr/>
        </p:nvCxnSpPr>
        <p:spPr>
          <a:xfrm>
            <a:off x="1691195" y="2520648"/>
            <a:ext cx="26695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89A83123-DD8A-AE9D-C4EC-3D595A344325}"/>
              </a:ext>
            </a:extLst>
          </p:cNvPr>
          <p:cNvCxnSpPr>
            <a:cxnSpLocks/>
            <a:stCxn id="4" idx="3"/>
            <a:endCxn id="117" idx="1"/>
          </p:cNvCxnSpPr>
          <p:nvPr/>
        </p:nvCxnSpPr>
        <p:spPr>
          <a:xfrm>
            <a:off x="5005768" y="2520647"/>
            <a:ext cx="26695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03B8DDF-999E-7941-55CD-C732223C428C}"/>
              </a:ext>
            </a:extLst>
          </p:cNvPr>
          <p:cNvSpPr/>
          <p:nvPr/>
        </p:nvSpPr>
        <p:spPr>
          <a:xfrm>
            <a:off x="1958150" y="2183296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스폰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장소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위치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06963FF-2BEB-564E-78B7-403BAC11EF9D}"/>
              </a:ext>
            </a:extLst>
          </p:cNvPr>
          <p:cNvCxnSpPr>
            <a:cxnSpLocks/>
            <a:stCxn id="29" idx="3"/>
            <a:endCxn id="4" idx="1"/>
          </p:cNvCxnSpPr>
          <p:nvPr/>
        </p:nvCxnSpPr>
        <p:spPr>
          <a:xfrm flipV="1">
            <a:off x="3350294" y="2520647"/>
            <a:ext cx="26333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D4336E09-8C0E-57B2-44A7-D3CE152AA4CA}"/>
              </a:ext>
            </a:extLst>
          </p:cNvPr>
          <p:cNvSpPr/>
          <p:nvPr/>
        </p:nvSpPr>
        <p:spPr>
          <a:xfrm>
            <a:off x="5272724" y="2183295"/>
            <a:ext cx="139214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에게 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</a:t>
            </a:r>
          </a:p>
        </p:txBody>
      </p:sp>
      <p:cxnSp>
        <p:nvCxnSpPr>
          <p:cNvPr id="399" name="직선 화살표 연결선 398">
            <a:extLst>
              <a:ext uri="{FF2B5EF4-FFF2-40B4-BE49-F238E27FC236}">
                <a16:creationId xmlns:a16="http://schemas.microsoft.com/office/drawing/2014/main" id="{37708446-6F95-7985-631D-7959643B07A1}"/>
              </a:ext>
            </a:extLst>
          </p:cNvPr>
          <p:cNvCxnSpPr>
            <a:cxnSpLocks/>
            <a:stCxn id="117" idx="3"/>
            <a:endCxn id="534" idx="1"/>
          </p:cNvCxnSpPr>
          <p:nvPr/>
        </p:nvCxnSpPr>
        <p:spPr>
          <a:xfrm flipV="1">
            <a:off x="6664867" y="2520646"/>
            <a:ext cx="263330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6" name="직사각형 435">
            <a:extLst>
              <a:ext uri="{FF2B5EF4-FFF2-40B4-BE49-F238E27FC236}">
                <a16:creationId xmlns:a16="http://schemas.microsoft.com/office/drawing/2014/main" id="{A25DC150-14DC-64C0-E8A5-38D8398AE87B}"/>
              </a:ext>
            </a:extLst>
          </p:cNvPr>
          <p:cNvSpPr/>
          <p:nvPr/>
        </p:nvSpPr>
        <p:spPr>
          <a:xfrm>
            <a:off x="8582834" y="2183294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남은 적의 </a:t>
            </a:r>
            <a:b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모두 처치 시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점령 지역</a:t>
            </a:r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개방</a:t>
            </a:r>
          </a:p>
        </p:txBody>
      </p:sp>
      <p:cxnSp>
        <p:nvCxnSpPr>
          <p:cNvPr id="507" name="직선 화살표 연결선 506">
            <a:extLst>
              <a:ext uri="{FF2B5EF4-FFF2-40B4-BE49-F238E27FC236}">
                <a16:creationId xmlns:a16="http://schemas.microsoft.com/office/drawing/2014/main" id="{F4D1E523-9965-E36C-5ADE-3E08D0C1D519}"/>
              </a:ext>
            </a:extLst>
          </p:cNvPr>
          <p:cNvCxnSpPr>
            <a:cxnSpLocks/>
            <a:stCxn id="534" idx="3"/>
            <a:endCxn id="436" idx="1"/>
          </p:cNvCxnSpPr>
          <p:nvPr/>
        </p:nvCxnSpPr>
        <p:spPr>
          <a:xfrm>
            <a:off x="8320340" y="2520646"/>
            <a:ext cx="26249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0" name="직사각형 509">
            <a:extLst>
              <a:ext uri="{FF2B5EF4-FFF2-40B4-BE49-F238E27FC236}">
                <a16:creationId xmlns:a16="http://schemas.microsoft.com/office/drawing/2014/main" id="{F9A4E12F-609E-C8FC-FFFE-934107AB04D4}"/>
              </a:ext>
            </a:extLst>
          </p:cNvPr>
          <p:cNvSpPr/>
          <p:nvPr/>
        </p:nvSpPr>
        <p:spPr>
          <a:xfrm>
            <a:off x="10240253" y="2183294"/>
            <a:ext cx="149287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 처치 및 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200" b="1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점령율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100% </a:t>
            </a:r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달성</a:t>
            </a:r>
          </a:p>
        </p:txBody>
      </p:sp>
      <p:cxnSp>
        <p:nvCxnSpPr>
          <p:cNvPr id="511" name="직선 화살표 연결선 510">
            <a:extLst>
              <a:ext uri="{FF2B5EF4-FFF2-40B4-BE49-F238E27FC236}">
                <a16:creationId xmlns:a16="http://schemas.microsoft.com/office/drawing/2014/main" id="{110488B4-06AF-34DE-38E3-886DB8F3B92A}"/>
              </a:ext>
            </a:extLst>
          </p:cNvPr>
          <p:cNvCxnSpPr>
            <a:cxnSpLocks/>
            <a:stCxn id="436" idx="3"/>
            <a:endCxn id="510" idx="1"/>
          </p:cNvCxnSpPr>
          <p:nvPr/>
        </p:nvCxnSpPr>
        <p:spPr>
          <a:xfrm>
            <a:off x="9974978" y="2520646"/>
            <a:ext cx="26527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6" name="직선 화살표 연결선 515">
            <a:extLst>
              <a:ext uri="{FF2B5EF4-FFF2-40B4-BE49-F238E27FC236}">
                <a16:creationId xmlns:a16="http://schemas.microsoft.com/office/drawing/2014/main" id="{CEE472B1-10EF-5868-4252-18B6C90979DD}"/>
              </a:ext>
            </a:extLst>
          </p:cNvPr>
          <p:cNvCxnSpPr>
            <a:cxnSpLocks/>
            <a:stCxn id="510" idx="2"/>
            <a:endCxn id="558" idx="0"/>
          </p:cNvCxnSpPr>
          <p:nvPr/>
        </p:nvCxnSpPr>
        <p:spPr>
          <a:xfrm>
            <a:off x="10986688" y="2857997"/>
            <a:ext cx="0" cy="1142004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4" name="직사각형 533">
            <a:extLst>
              <a:ext uri="{FF2B5EF4-FFF2-40B4-BE49-F238E27FC236}">
                <a16:creationId xmlns:a16="http://schemas.microsoft.com/office/drawing/2014/main" id="{45B60F67-E382-0CC2-3608-79BE4FD0DDEA}"/>
              </a:ext>
            </a:extLst>
          </p:cNvPr>
          <p:cNvSpPr/>
          <p:nvPr/>
        </p:nvSpPr>
        <p:spPr>
          <a:xfrm>
            <a:off x="6928197" y="2183294"/>
            <a:ext cx="139214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감소</a:t>
            </a:r>
          </a:p>
        </p:txBody>
      </p:sp>
      <p:sp>
        <p:nvSpPr>
          <p:cNvPr id="558" name="직사각형 557">
            <a:extLst>
              <a:ext uri="{FF2B5EF4-FFF2-40B4-BE49-F238E27FC236}">
                <a16:creationId xmlns:a16="http://schemas.microsoft.com/office/drawing/2014/main" id="{1F7155D6-C67F-283C-14E3-1D62813B4884}"/>
              </a:ext>
            </a:extLst>
          </p:cNvPr>
          <p:cNvSpPr/>
          <p:nvPr/>
        </p:nvSpPr>
        <p:spPr>
          <a:xfrm>
            <a:off x="10290616" y="4000001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종료</a:t>
            </a:r>
            <a:endParaRPr lang="en-US" altLang="ko-KR" sz="1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573808-7F25-448A-863C-5CCF4AEEEDCA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</p:spTree>
    <p:extLst>
      <p:ext uri="{BB962C8B-B14F-4D97-AF65-F5344CB8AC3E}">
        <p14:creationId xmlns:p14="http://schemas.microsoft.com/office/powerpoint/2010/main" val="6362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59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CEABD9B-CE6F-C1E5-F91F-5C26805E7A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44" t="7871" r="69931" b="38774"/>
          <a:stretch/>
        </p:blipFill>
        <p:spPr>
          <a:xfrm>
            <a:off x="7752082" y="396000"/>
            <a:ext cx="785092" cy="1313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513DED-C093-809B-80F1-5FE21BDB1277}"/>
              </a:ext>
            </a:extLst>
          </p:cNvPr>
          <p:cNvSpPr txBox="1"/>
          <p:nvPr/>
        </p:nvSpPr>
        <p:spPr>
          <a:xfrm>
            <a:off x="8642754" y="443479"/>
            <a:ext cx="316110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3</a:t>
            </a: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&gt; </a:t>
            </a:r>
            <a:r>
              <a:rPr lang="ko-KR" altLang="en-US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부위 별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손상 및 파괴 표시 예시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4C351-8E62-8471-5C64-E8D250A89B48}"/>
              </a:ext>
            </a:extLst>
          </p:cNvPr>
          <p:cNvSpPr txBox="1"/>
          <p:nvPr/>
        </p:nvSpPr>
        <p:spPr>
          <a:xfrm>
            <a:off x="756810" y="952624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헬기는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부위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몸체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이루어져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중 장애물에 충돌하거나 적 헬기에게 피격된 경우 손상된 부위가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맞은 부위에 대해서 </a:t>
            </a:r>
            <a:r>
              <a:rPr lang="ko-KR" altLang="en-US" sz="1600" b="1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파티클이</a:t>
            </a:r>
            <a:r>
              <a:rPr lang="ko-KR" altLang="en-US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생성된다</a:t>
            </a:r>
            <a:r>
              <a:rPr lang="en-US" altLang="ko-KR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프로펠러나 몸체가 파괴되거나 각 부위의 내구도가 하나라도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되면 사망하고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지역에서 부활한다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머리가 파괴되면 조준점이 사라지고 꼬리가 파괴되면 이동 속도가 감소하고 기체가 좌우로 더 흔들린다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플레이어가 사망 상태가 되면 게임이 오버된다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F4C40C3-CE5B-88B0-4B78-A95C20BF1DB4}"/>
              </a:ext>
            </a:extLst>
          </p:cNvPr>
          <p:cNvSpPr/>
          <p:nvPr/>
        </p:nvSpPr>
        <p:spPr>
          <a:xfrm>
            <a:off x="477700" y="3426002"/>
            <a:ext cx="1229201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별 내구도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17F76EC-FEB5-2481-9CA9-2E149854F0B3}"/>
              </a:ext>
            </a:extLst>
          </p:cNvPr>
          <p:cNvSpPr/>
          <p:nvPr/>
        </p:nvSpPr>
        <p:spPr>
          <a:xfrm>
            <a:off x="186744" y="4718697"/>
            <a:ext cx="1811114" cy="8060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별로 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25527F7-DD08-1CA7-4A2E-7F1082DB9C55}"/>
              </a:ext>
            </a:extLst>
          </p:cNvPr>
          <p:cNvSpPr/>
          <p:nvPr/>
        </p:nvSpPr>
        <p:spPr>
          <a:xfrm>
            <a:off x="2909055" y="5957224"/>
            <a:ext cx="1811114" cy="847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C4BE448-A4B1-351D-E32C-1B9DF31F3AB4}"/>
              </a:ext>
            </a:extLst>
          </p:cNvPr>
          <p:cNvCxnSpPr>
            <a:cxnSpLocks/>
            <a:stCxn id="6" idx="4"/>
            <a:endCxn id="7" idx="0"/>
          </p:cNvCxnSpPr>
          <p:nvPr/>
        </p:nvCxnSpPr>
        <p:spPr>
          <a:xfrm>
            <a:off x="1092301" y="4506002"/>
            <a:ext cx="0" cy="21269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22CD245D-E52E-273F-CA66-9311C940CC28}"/>
              </a:ext>
            </a:extLst>
          </p:cNvPr>
          <p:cNvSpPr/>
          <p:nvPr/>
        </p:nvSpPr>
        <p:spPr>
          <a:xfrm>
            <a:off x="2909056" y="4146766"/>
            <a:ext cx="1811113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감소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2801BC7-1460-D33D-3900-672D2274977E}"/>
              </a:ext>
            </a:extLst>
          </p:cNvPr>
          <p:cNvSpPr/>
          <p:nvPr/>
        </p:nvSpPr>
        <p:spPr>
          <a:xfrm>
            <a:off x="2909055" y="3241537"/>
            <a:ext cx="1811114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5F1FFD5B-5958-C0C0-CCA5-D9CF3C43CD7F}"/>
              </a:ext>
            </a:extLst>
          </p:cNvPr>
          <p:cNvSpPr/>
          <p:nvPr/>
        </p:nvSpPr>
        <p:spPr>
          <a:xfrm>
            <a:off x="2909055" y="5051995"/>
            <a:ext cx="1811114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몸통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5A74DCC8-E0F1-F793-0818-5958B0A90DB5}"/>
              </a:ext>
            </a:extLst>
          </p:cNvPr>
          <p:cNvCxnSpPr>
            <a:cxnSpLocks/>
            <a:stCxn id="7" idx="6"/>
            <a:endCxn id="30" idx="2"/>
          </p:cNvCxnSpPr>
          <p:nvPr/>
        </p:nvCxnSpPr>
        <p:spPr>
          <a:xfrm flipV="1">
            <a:off x="1997858" y="3661175"/>
            <a:ext cx="911197" cy="146053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452E8ED-975F-5DE6-69D5-4C6A44050854}"/>
              </a:ext>
            </a:extLst>
          </p:cNvPr>
          <p:cNvSpPr/>
          <p:nvPr/>
        </p:nvSpPr>
        <p:spPr>
          <a:xfrm>
            <a:off x="8210082" y="4609593"/>
            <a:ext cx="2116067" cy="8848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내구도가 하나라도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2B83657C-476A-6EF3-9D7F-6E82EB007AF5}"/>
              </a:ext>
            </a:extLst>
          </p:cNvPr>
          <p:cNvSpPr/>
          <p:nvPr/>
        </p:nvSpPr>
        <p:spPr>
          <a:xfrm>
            <a:off x="5759680" y="4749115"/>
            <a:ext cx="1992401" cy="60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내구도 수치 별 효과</a:t>
            </a: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33F47F57-6B2C-7911-BC7E-4F7C9BC86AB7}"/>
              </a:ext>
            </a:extLst>
          </p:cNvPr>
          <p:cNvSpPr/>
          <p:nvPr/>
        </p:nvSpPr>
        <p:spPr>
          <a:xfrm>
            <a:off x="10784150" y="4773298"/>
            <a:ext cx="1221106" cy="52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</a:p>
        </p:txBody>
      </p: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21834F5C-8CAC-6B77-ACE8-7D72BA4BFA35}"/>
              </a:ext>
            </a:extLst>
          </p:cNvPr>
          <p:cNvCxnSpPr>
            <a:cxnSpLocks/>
            <a:stCxn id="78" idx="6"/>
            <a:endCxn id="124" idx="2"/>
          </p:cNvCxnSpPr>
          <p:nvPr/>
        </p:nvCxnSpPr>
        <p:spPr>
          <a:xfrm flipV="1">
            <a:off x="10326149" y="5034984"/>
            <a:ext cx="458001" cy="1701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59A08E88-6714-FE4A-1C72-2D4A6784AB05}"/>
              </a:ext>
            </a:extLst>
          </p:cNvPr>
          <p:cNvCxnSpPr>
            <a:cxnSpLocks/>
            <a:stCxn id="7" idx="6"/>
            <a:endCxn id="29" idx="2"/>
          </p:cNvCxnSpPr>
          <p:nvPr/>
        </p:nvCxnSpPr>
        <p:spPr>
          <a:xfrm flipV="1">
            <a:off x="1997858" y="4566404"/>
            <a:ext cx="911198" cy="555302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1EF433E-1025-1008-F2FD-68B4B0CA7E22}"/>
              </a:ext>
            </a:extLst>
          </p:cNvPr>
          <p:cNvCxnSpPr>
            <a:cxnSpLocks/>
            <a:stCxn id="7" idx="6"/>
            <a:endCxn id="31" idx="2"/>
          </p:cNvCxnSpPr>
          <p:nvPr/>
        </p:nvCxnSpPr>
        <p:spPr>
          <a:xfrm>
            <a:off x="1997858" y="5121706"/>
            <a:ext cx="911197" cy="349927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8E2084B-3BEF-4BC5-AEBA-1E9CF66AE9F7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>
            <a:off x="1997858" y="5121706"/>
            <a:ext cx="911197" cy="125902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B87DD2A7-9E6F-CB54-F0F0-B240175DDD41}"/>
              </a:ext>
            </a:extLst>
          </p:cNvPr>
          <p:cNvCxnSpPr>
            <a:cxnSpLocks/>
            <a:stCxn id="30" idx="6"/>
            <a:endCxn id="85" idx="2"/>
          </p:cNvCxnSpPr>
          <p:nvPr/>
        </p:nvCxnSpPr>
        <p:spPr>
          <a:xfrm>
            <a:off x="4720169" y="3661175"/>
            <a:ext cx="1039511" cy="139082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895018B0-04E8-0A20-9FC2-8A94D7317A40}"/>
              </a:ext>
            </a:extLst>
          </p:cNvPr>
          <p:cNvCxnSpPr>
            <a:cxnSpLocks/>
            <a:stCxn id="29" idx="6"/>
            <a:endCxn id="85" idx="2"/>
          </p:cNvCxnSpPr>
          <p:nvPr/>
        </p:nvCxnSpPr>
        <p:spPr>
          <a:xfrm>
            <a:off x="4720169" y="4566404"/>
            <a:ext cx="1039511" cy="48559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7609FF2-8914-3FC3-B1EC-C565CF288EEA}"/>
              </a:ext>
            </a:extLst>
          </p:cNvPr>
          <p:cNvCxnSpPr>
            <a:cxnSpLocks/>
            <a:stCxn id="31" idx="6"/>
            <a:endCxn id="85" idx="2"/>
          </p:cNvCxnSpPr>
          <p:nvPr/>
        </p:nvCxnSpPr>
        <p:spPr>
          <a:xfrm flipV="1">
            <a:off x="4720169" y="5051995"/>
            <a:ext cx="1039511" cy="419638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9A03B3F5-477E-2615-A89E-77C35445F985}"/>
              </a:ext>
            </a:extLst>
          </p:cNvPr>
          <p:cNvCxnSpPr>
            <a:cxnSpLocks/>
            <a:stCxn id="8" idx="6"/>
            <a:endCxn id="85" idx="2"/>
          </p:cNvCxnSpPr>
          <p:nvPr/>
        </p:nvCxnSpPr>
        <p:spPr>
          <a:xfrm flipV="1">
            <a:off x="4720169" y="5051995"/>
            <a:ext cx="1039511" cy="1328736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A67FE56E-AFD8-5AF5-9F84-33585ED15DF2}"/>
              </a:ext>
            </a:extLst>
          </p:cNvPr>
          <p:cNvCxnSpPr>
            <a:cxnSpLocks/>
            <a:stCxn id="85" idx="6"/>
            <a:endCxn id="78" idx="2"/>
          </p:cNvCxnSpPr>
          <p:nvPr/>
        </p:nvCxnSpPr>
        <p:spPr>
          <a:xfrm>
            <a:off x="7752081" y="5051995"/>
            <a:ext cx="458001" cy="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81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54E9A-969F-174A-54C0-6620D793B99D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착륙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정지 상태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프로펠러만 움직임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자신의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grpSp>
        <p:nvGrpSpPr>
          <p:cNvPr id="187" name="그룹 186">
            <a:extLst>
              <a:ext uri="{FF2B5EF4-FFF2-40B4-BE49-F238E27FC236}">
                <a16:creationId xmlns:a16="http://schemas.microsoft.com/office/drawing/2014/main" id="{6824AE9C-CF4B-6D21-2E1E-ADB04C577396}"/>
              </a:ext>
            </a:extLst>
          </p:cNvPr>
          <p:cNvGrpSpPr/>
          <p:nvPr/>
        </p:nvGrpSpPr>
        <p:grpSpPr>
          <a:xfrm>
            <a:off x="388138" y="807698"/>
            <a:ext cx="10788638" cy="3690564"/>
            <a:chOff x="388138" y="807698"/>
            <a:chExt cx="10788638" cy="3690564"/>
          </a:xfrm>
        </p:grpSpPr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FB103766-37A9-1360-E9CF-74ABEF5F3E31}"/>
                </a:ext>
              </a:extLst>
            </p:cNvPr>
            <p:cNvCxnSpPr>
              <a:cxnSpLocks/>
            </p:cNvCxnSpPr>
            <p:nvPr/>
          </p:nvCxnSpPr>
          <p:spPr>
            <a:xfrm>
              <a:off x="1384133" y="1727609"/>
              <a:ext cx="2111421" cy="4384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B20D04F3-25A7-41C0-9033-D8D3AD81F1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2672" y="2057400"/>
              <a:ext cx="2344677" cy="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3293014-F0C0-56FC-EE0C-BF8F21693E33}"/>
                </a:ext>
              </a:extLst>
            </p:cNvPr>
            <p:cNvSpPr txBox="1"/>
            <p:nvPr/>
          </p:nvSpPr>
          <p:spPr>
            <a:xfrm>
              <a:off x="1555224" y="132684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방향키 입력</a:t>
              </a:r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D14DB03C-1BCE-D8E5-154E-6B5571742D27}"/>
                </a:ext>
              </a:extLst>
            </p:cNvPr>
            <p:cNvGrpSpPr/>
            <p:nvPr/>
          </p:nvGrpSpPr>
          <p:grpSpPr>
            <a:xfrm rot="2158392">
              <a:off x="4036946" y="2340436"/>
              <a:ext cx="2306838" cy="1246518"/>
              <a:chOff x="4269218" y="1502310"/>
              <a:chExt cx="2306838" cy="1246518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3E45C49-46A4-4CB2-7018-5B311B7EB478}"/>
                  </a:ext>
                </a:extLst>
              </p:cNvPr>
              <p:cNvSpPr txBox="1"/>
              <p:nvPr/>
            </p:nvSpPr>
            <p:spPr>
              <a:xfrm rot="688048">
                <a:off x="4269218" y="1791001"/>
                <a:ext cx="230683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34" name="직선 화살표 연결선 33">
                <a:extLst>
                  <a:ext uri="{FF2B5EF4-FFF2-40B4-BE49-F238E27FC236}">
                    <a16:creationId xmlns:a16="http://schemas.microsoft.com/office/drawing/2014/main" id="{610CA222-607D-E324-7A5D-B7E8F66A88FD}"/>
                  </a:ext>
                </a:extLst>
              </p:cNvPr>
              <p:cNvCxnSpPr>
                <a:cxnSpLocks/>
                <a:stCxn id="8" idx="5"/>
                <a:endCxn id="12" idx="1"/>
              </p:cNvCxnSpPr>
              <p:nvPr/>
            </p:nvCxnSpPr>
            <p:spPr>
              <a:xfrm rot="19441608">
                <a:off x="4817848" y="1502310"/>
                <a:ext cx="1137291" cy="1246518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3D47A1A3-2839-947A-19E4-253F2EDD2CFB}"/>
                </a:ext>
              </a:extLst>
            </p:cNvPr>
            <p:cNvGrpSpPr/>
            <p:nvPr/>
          </p:nvGrpSpPr>
          <p:grpSpPr>
            <a:xfrm>
              <a:off x="4626917" y="1405425"/>
              <a:ext cx="2790697" cy="338554"/>
              <a:chOff x="4413961" y="2052200"/>
              <a:chExt cx="2163319" cy="338554"/>
            </a:xfrm>
          </p:grpSpPr>
          <p:cxnSp>
            <p:nvCxnSpPr>
              <p:cNvPr id="25" name="직선 화살표 연결선 24">
                <a:extLst>
                  <a:ext uri="{FF2B5EF4-FFF2-40B4-BE49-F238E27FC236}">
                    <a16:creationId xmlns:a16="http://schemas.microsoft.com/office/drawing/2014/main" id="{C4AC9D29-8468-F5D3-8F4C-C0BFFE31E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13961" y="2359068"/>
                <a:ext cx="2163319" cy="1652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E5C431-0C58-C492-F828-B186F37C70FC}"/>
                  </a:ext>
                </a:extLst>
              </p:cNvPr>
              <p:cNvSpPr txBox="1"/>
              <p:nvPr/>
            </p:nvSpPr>
            <p:spPr>
              <a:xfrm>
                <a:off x="4501165" y="2052200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grpSp>
          <p:nvGrpSpPr>
            <p:cNvPr id="110" name="그룹 109">
              <a:extLst>
                <a:ext uri="{FF2B5EF4-FFF2-40B4-BE49-F238E27FC236}">
                  <a16:creationId xmlns:a16="http://schemas.microsoft.com/office/drawing/2014/main" id="{9EBF3951-AEFE-EED4-C8C6-89F3D33A9CD3}"/>
                </a:ext>
              </a:extLst>
            </p:cNvPr>
            <p:cNvGrpSpPr/>
            <p:nvPr/>
          </p:nvGrpSpPr>
          <p:grpSpPr>
            <a:xfrm>
              <a:off x="1990327" y="2319205"/>
              <a:ext cx="1859221" cy="1094706"/>
              <a:chOff x="1990327" y="2319205"/>
              <a:chExt cx="1859221" cy="1094706"/>
            </a:xfrm>
          </p:grpSpPr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2797B281-CF9F-C153-2471-257EFD0831D9}"/>
                  </a:ext>
                </a:extLst>
              </p:cNvPr>
              <p:cNvCxnSpPr>
                <a:cxnSpLocks/>
                <a:stCxn id="8" idx="3"/>
                <a:endCxn id="13" idx="0"/>
              </p:cNvCxnSpPr>
              <p:nvPr/>
            </p:nvCxnSpPr>
            <p:spPr>
              <a:xfrm flipH="1">
                <a:off x="2311046" y="2319205"/>
                <a:ext cx="1354859" cy="1094706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2F3F9D2-B68B-2681-5248-AC720C206D6D}"/>
                  </a:ext>
                </a:extLst>
              </p:cNvPr>
              <p:cNvSpPr txBox="1"/>
              <p:nvPr/>
            </p:nvSpPr>
            <p:spPr>
              <a:xfrm rot="19341983">
                <a:off x="1990327" y="2536598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CD72E102-AAF1-E920-E3F0-546AABFF3AA2}"/>
                </a:ext>
              </a:extLst>
            </p:cNvPr>
            <p:cNvCxnSpPr>
              <a:cxnSpLocks/>
              <a:stCxn id="12" idx="6"/>
              <a:endCxn id="21" idx="2"/>
            </p:cNvCxnSpPr>
            <p:nvPr/>
          </p:nvCxnSpPr>
          <p:spPr>
            <a:xfrm flipV="1">
              <a:off x="6651598" y="1896049"/>
              <a:ext cx="3445178" cy="2051512"/>
            </a:xfrm>
            <a:prstGeom prst="straightConnector1">
              <a:avLst/>
            </a:prstGeom>
            <a:ln w="28575">
              <a:solidFill>
                <a:srgbClr val="7F7F7F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1D54E31-5051-5192-5FF7-4452C058A7AE}"/>
                </a:ext>
              </a:extLst>
            </p:cNvPr>
            <p:cNvSpPr txBox="1"/>
            <p:nvPr/>
          </p:nvSpPr>
          <p:spPr>
            <a:xfrm rot="19705449">
              <a:off x="7816719" y="280042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F388947-7B95-BDA1-BA85-67D2EF9D7975}"/>
                </a:ext>
              </a:extLst>
            </p:cNvPr>
            <p:cNvSpPr txBox="1"/>
            <p:nvPr/>
          </p:nvSpPr>
          <p:spPr>
            <a:xfrm>
              <a:off x="5195124" y="807698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 후</a:t>
              </a:r>
            </a:p>
          </p:txBody>
        </p:sp>
        <p:cxnSp>
          <p:nvCxnSpPr>
            <p:cNvPr id="92" name="연결선: 꺾임 91">
              <a:extLst>
                <a:ext uri="{FF2B5EF4-FFF2-40B4-BE49-F238E27FC236}">
                  <a16:creationId xmlns:a16="http://schemas.microsoft.com/office/drawing/2014/main" id="{3216E383-ACB5-4393-AEC4-02C8922864D4}"/>
                </a:ext>
              </a:extLst>
            </p:cNvPr>
            <p:cNvCxnSpPr>
              <a:cxnSpLocks/>
              <a:stCxn id="21" idx="0"/>
              <a:endCxn id="6" idx="0"/>
            </p:cNvCxnSpPr>
            <p:nvPr/>
          </p:nvCxnSpPr>
          <p:spPr>
            <a:xfrm rot="16200000" flipV="1">
              <a:off x="5782457" y="-3498270"/>
              <a:ext cx="12700" cy="9708638"/>
            </a:xfrm>
            <a:prstGeom prst="bentConnector3">
              <a:avLst>
                <a:gd name="adj1" fmla="val 1800000"/>
              </a:avLst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B77F7B8-A0BC-A0D1-150B-B5EFA0BCC6E2}"/>
                </a:ext>
              </a:extLst>
            </p:cNvPr>
            <p:cNvSpPr/>
            <p:nvPr/>
          </p:nvSpPr>
          <p:spPr>
            <a:xfrm>
              <a:off x="388138" y="1356049"/>
              <a:ext cx="1080000" cy="1080000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 상태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9D2E4B1C-4BCC-9591-2DB6-F65A65F8385B}"/>
                </a:ext>
              </a:extLst>
            </p:cNvPr>
            <p:cNvSpPr/>
            <p:nvPr/>
          </p:nvSpPr>
          <p:spPr>
            <a:xfrm>
              <a:off x="3474008" y="1297616"/>
              <a:ext cx="1310358" cy="119686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비행상태 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대기상태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4A3E03A-1F06-C1AA-FFC0-5E5A370A9EBC}"/>
                </a:ext>
              </a:extLst>
            </p:cNvPr>
            <p:cNvSpPr/>
            <p:nvPr/>
          </p:nvSpPr>
          <p:spPr>
            <a:xfrm>
              <a:off x="1771046" y="3413911"/>
              <a:ext cx="1080000" cy="10800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상태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19E72316-E39F-1859-EABB-63F0BCBC7953}"/>
                </a:ext>
              </a:extLst>
            </p:cNvPr>
            <p:cNvSpPr/>
            <p:nvPr/>
          </p:nvSpPr>
          <p:spPr>
            <a:xfrm>
              <a:off x="10096776" y="1356049"/>
              <a:ext cx="1080000" cy="108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6A8CD992-BF4C-A3FA-DDA5-5F5CC3A8B9DF}"/>
                </a:ext>
              </a:extLst>
            </p:cNvPr>
            <p:cNvSpPr txBox="1"/>
            <p:nvPr/>
          </p:nvSpPr>
          <p:spPr>
            <a:xfrm>
              <a:off x="1566605" y="205740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착륙키 입력</a:t>
              </a:r>
            </a:p>
          </p:txBody>
        </p: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E8515BC0-5422-6A64-F642-25E152A1237C}"/>
                </a:ext>
              </a:extLst>
            </p:cNvPr>
            <p:cNvGrpSpPr/>
            <p:nvPr/>
          </p:nvGrpSpPr>
          <p:grpSpPr>
            <a:xfrm rot="2168840">
              <a:off x="3992443" y="2492386"/>
              <a:ext cx="1710159" cy="1453079"/>
              <a:chOff x="4300375" y="1718996"/>
              <a:chExt cx="1710159" cy="1453079"/>
            </a:xfrm>
          </p:grpSpPr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2C207DBA-9D64-15A1-C448-7AAF7B515133}"/>
                  </a:ext>
                </a:extLst>
              </p:cNvPr>
              <p:cNvCxnSpPr>
                <a:cxnSpLocks/>
                <a:stCxn id="12" idx="2"/>
                <a:endCxn id="8" idx="4"/>
              </p:cNvCxnSpPr>
              <p:nvPr/>
            </p:nvCxnSpPr>
            <p:spPr>
              <a:xfrm rot="19431160" flipH="1" flipV="1">
                <a:off x="4437803" y="1718996"/>
                <a:ext cx="1442411" cy="1453079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B8BD58EB-9BFA-0D49-04B8-1EC2CB606978}"/>
                  </a:ext>
                </a:extLst>
              </p:cNvPr>
              <p:cNvSpPr txBox="1"/>
              <p:nvPr/>
            </p:nvSpPr>
            <p:spPr>
              <a:xfrm rot="636101">
                <a:off x="4300375" y="2428763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F96135CF-1E65-47D5-67E5-6E13C893BC23}"/>
                </a:ext>
              </a:extLst>
            </p:cNvPr>
            <p:cNvGrpSpPr/>
            <p:nvPr/>
          </p:nvGrpSpPr>
          <p:grpSpPr>
            <a:xfrm>
              <a:off x="2632295" y="2494482"/>
              <a:ext cx="1710159" cy="1077591"/>
              <a:chOff x="2632295" y="2494482"/>
              <a:chExt cx="1710159" cy="1077591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A55C30B5-3C83-C1A7-6291-F196B5D13A18}"/>
                  </a:ext>
                </a:extLst>
              </p:cNvPr>
              <p:cNvCxnSpPr>
                <a:cxnSpLocks/>
                <a:stCxn id="13" idx="7"/>
                <a:endCxn id="8" idx="4"/>
              </p:cNvCxnSpPr>
              <p:nvPr/>
            </p:nvCxnSpPr>
            <p:spPr>
              <a:xfrm flipV="1">
                <a:off x="2692884" y="2494482"/>
                <a:ext cx="1436303" cy="107759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98CB6AF0-C271-A756-9A64-DD8A2C17FD63}"/>
                  </a:ext>
                </a:extLst>
              </p:cNvPr>
              <p:cNvSpPr txBox="1"/>
              <p:nvPr/>
            </p:nvSpPr>
            <p:spPr>
              <a:xfrm rot="19249818">
                <a:off x="2632295" y="2998084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CFD3504C-1371-A685-0CB0-1FAA40225809}"/>
                </a:ext>
              </a:extLst>
            </p:cNvPr>
            <p:cNvGrpSpPr/>
            <p:nvPr/>
          </p:nvGrpSpPr>
          <p:grpSpPr>
            <a:xfrm>
              <a:off x="4600413" y="2047346"/>
              <a:ext cx="2817201" cy="364222"/>
              <a:chOff x="3549095" y="2597569"/>
              <a:chExt cx="2150129" cy="364222"/>
            </a:xfrm>
          </p:grpSpPr>
          <p:cxnSp>
            <p:nvCxnSpPr>
              <p:cNvPr id="26" name="직선 화살표 연결선 25">
                <a:extLst>
                  <a:ext uri="{FF2B5EF4-FFF2-40B4-BE49-F238E27FC236}">
                    <a16:creationId xmlns:a16="http://schemas.microsoft.com/office/drawing/2014/main" id="{6FA40CB8-CE20-6949-E066-1CE43F5DB1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49095" y="2597569"/>
                <a:ext cx="2150129" cy="350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BAA40EC-1B69-2B33-9EB3-23F278821578}"/>
                  </a:ext>
                </a:extLst>
              </p:cNvPr>
              <p:cNvSpPr txBox="1"/>
              <p:nvPr/>
            </p:nvSpPr>
            <p:spPr>
              <a:xfrm>
                <a:off x="3800518" y="2623237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6" name="그룹 115">
              <a:extLst>
                <a:ext uri="{FF2B5EF4-FFF2-40B4-BE49-F238E27FC236}">
                  <a16:creationId xmlns:a16="http://schemas.microsoft.com/office/drawing/2014/main" id="{E72ED5F4-ED5E-482E-5251-D701B74A97A4}"/>
                </a:ext>
              </a:extLst>
            </p:cNvPr>
            <p:cNvGrpSpPr/>
            <p:nvPr/>
          </p:nvGrpSpPr>
          <p:grpSpPr>
            <a:xfrm rot="18477302">
              <a:off x="5938669" y="2162151"/>
              <a:ext cx="1710159" cy="1375484"/>
              <a:chOff x="4155117" y="-1809195"/>
              <a:chExt cx="1710159" cy="1375484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FE101897-F895-F991-F85A-7B16F8A4061A}"/>
                  </a:ext>
                </a:extLst>
              </p:cNvPr>
              <p:cNvSpPr txBox="1"/>
              <p:nvPr/>
            </p:nvSpPr>
            <p:spPr>
              <a:xfrm rot="735223">
                <a:off x="4155117" y="-146591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18" name="직선 화살표 연결선 117">
                <a:extLst>
                  <a:ext uri="{FF2B5EF4-FFF2-40B4-BE49-F238E27FC236}">
                    <a16:creationId xmlns:a16="http://schemas.microsoft.com/office/drawing/2014/main" id="{B3CB16B7-5ED6-13D2-2CA0-7629AF5ACF8C}"/>
                  </a:ext>
                </a:extLst>
              </p:cNvPr>
              <p:cNvCxnSpPr>
                <a:cxnSpLocks/>
                <a:stCxn id="11" idx="3"/>
                <a:endCxn id="12" idx="0"/>
              </p:cNvCxnSpPr>
              <p:nvPr/>
            </p:nvCxnSpPr>
            <p:spPr>
              <a:xfrm rot="3122698" flipH="1">
                <a:off x="4331546" y="-1686290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AFCAEE33-F8BA-E9FC-0AA7-EFA9B4B1E9B0}"/>
                </a:ext>
              </a:extLst>
            </p:cNvPr>
            <p:cNvGrpSpPr/>
            <p:nvPr/>
          </p:nvGrpSpPr>
          <p:grpSpPr>
            <a:xfrm>
              <a:off x="2851046" y="3622678"/>
              <a:ext cx="2720552" cy="338554"/>
              <a:chOff x="3805184" y="-1883842"/>
              <a:chExt cx="2720552" cy="338554"/>
            </a:xfrm>
          </p:grpSpPr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BDD2153-0BA4-753F-7F4D-E781642A32D4}"/>
                  </a:ext>
                </a:extLst>
              </p:cNvPr>
              <p:cNvSpPr txBox="1"/>
              <p:nvPr/>
            </p:nvSpPr>
            <p:spPr>
              <a:xfrm>
                <a:off x="4228809" y="-188384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62" name="직선 화살표 연결선 161">
                <a:extLst>
                  <a:ext uri="{FF2B5EF4-FFF2-40B4-BE49-F238E27FC236}">
                    <a16:creationId xmlns:a16="http://schemas.microsoft.com/office/drawing/2014/main" id="{31465B9B-A969-B841-A5B0-D159CDEFEFCB}"/>
                  </a:ext>
                </a:extLst>
              </p:cNvPr>
              <p:cNvCxnSpPr>
                <a:cxnSpLocks/>
                <a:stCxn id="13" idx="6"/>
                <a:endCxn id="12" idx="2"/>
              </p:cNvCxnSpPr>
              <p:nvPr/>
            </p:nvCxnSpPr>
            <p:spPr>
              <a:xfrm flipV="1">
                <a:off x="3805184" y="-1558959"/>
                <a:ext cx="2720552" cy="6350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DA3FCA65-4B18-1E06-3A01-EE695E5FA205}"/>
                </a:ext>
              </a:extLst>
            </p:cNvPr>
            <p:cNvGrpSpPr/>
            <p:nvPr/>
          </p:nvGrpSpPr>
          <p:grpSpPr>
            <a:xfrm>
              <a:off x="2771965" y="4107471"/>
              <a:ext cx="2874233" cy="390791"/>
              <a:chOff x="-2929062" y="3135675"/>
              <a:chExt cx="2874233" cy="390791"/>
            </a:xfrm>
          </p:grpSpPr>
          <p:cxnSp>
            <p:nvCxnSpPr>
              <p:cNvPr id="167" name="직선 화살표 연결선 166">
                <a:extLst>
                  <a:ext uri="{FF2B5EF4-FFF2-40B4-BE49-F238E27FC236}">
                    <a16:creationId xmlns:a16="http://schemas.microsoft.com/office/drawing/2014/main" id="{9CA0DAC8-36AB-FE98-283E-3E75C1C0E6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2929062" y="3135675"/>
                <a:ext cx="2874233" cy="7123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9715ABFC-B03B-E5D8-800C-B6ACD333B001}"/>
                  </a:ext>
                </a:extLst>
              </p:cNvPr>
              <p:cNvSpPr txBox="1"/>
              <p:nvPr/>
            </p:nvSpPr>
            <p:spPr>
              <a:xfrm>
                <a:off x="-2413991" y="3187912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B3597968-7762-F135-5B8B-ED2133828C7B}"/>
                </a:ext>
              </a:extLst>
            </p:cNvPr>
            <p:cNvGrpSpPr/>
            <p:nvPr/>
          </p:nvGrpSpPr>
          <p:grpSpPr>
            <a:xfrm>
              <a:off x="6352447" y="2436049"/>
              <a:ext cx="1985592" cy="1129674"/>
              <a:chOff x="2579222" y="1135976"/>
              <a:chExt cx="1985592" cy="1129674"/>
            </a:xfrm>
          </p:grpSpPr>
          <p:cxnSp>
            <p:nvCxnSpPr>
              <p:cNvPr id="172" name="직선 화살표 연결선 171">
                <a:extLst>
                  <a:ext uri="{FF2B5EF4-FFF2-40B4-BE49-F238E27FC236}">
                    <a16:creationId xmlns:a16="http://schemas.microsoft.com/office/drawing/2014/main" id="{AE9754BF-6FB0-ED2B-8F4D-34EF3EFCC12E}"/>
                  </a:ext>
                </a:extLst>
              </p:cNvPr>
              <p:cNvCxnSpPr>
                <a:cxnSpLocks/>
                <a:stCxn id="12" idx="7"/>
                <a:endCxn id="11" idx="4"/>
              </p:cNvCxnSpPr>
              <p:nvPr/>
            </p:nvCxnSpPr>
            <p:spPr>
              <a:xfrm flipV="1">
                <a:off x="2720211" y="1135976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930FF726-56F4-9282-BDB9-93A2C40EF48D}"/>
                  </a:ext>
                </a:extLst>
              </p:cNvPr>
              <p:cNvSpPr txBox="1"/>
              <p:nvPr/>
            </p:nvSpPr>
            <p:spPr>
              <a:xfrm rot="19172251">
                <a:off x="2579222" y="1637628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6E1B9086-E13F-5F5E-75DA-792089A7F849}"/>
                </a:ext>
              </a:extLst>
            </p:cNvPr>
            <p:cNvSpPr/>
            <p:nvPr/>
          </p:nvSpPr>
          <p:spPr>
            <a:xfrm>
              <a:off x="7328920" y="1356049"/>
              <a:ext cx="1080000" cy="1080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일반 공격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0BA2E4A-69CC-8B99-3C1E-C18575D67AD6}"/>
                </a:ext>
              </a:extLst>
            </p:cNvPr>
            <p:cNvSpPr/>
            <p:nvPr/>
          </p:nvSpPr>
          <p:spPr>
            <a:xfrm>
              <a:off x="5571598" y="3407561"/>
              <a:ext cx="1080000" cy="10800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598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7391</TotalTime>
  <Words>3880</Words>
  <Application>Microsoft Office PowerPoint</Application>
  <PresentationFormat>와이드스크린</PresentationFormat>
  <Paragraphs>754</Paragraphs>
  <Slides>42</Slides>
  <Notes>31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7" baseType="lpstr">
      <vt:lpstr>Abadi</vt:lpstr>
      <vt:lpstr>Arial</vt:lpstr>
      <vt:lpstr>나눔스퀘어 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 이</cp:lastModifiedBy>
  <cp:revision>156</cp:revision>
  <dcterms:created xsi:type="dcterms:W3CDTF">2021-02-14T00:18:03Z</dcterms:created>
  <dcterms:modified xsi:type="dcterms:W3CDTF">2023-10-16T08:20:42Z</dcterms:modified>
</cp:coreProperties>
</file>

<file path=docProps/thumbnail.jpeg>
</file>